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90" r:id="rId3"/>
    <p:sldId id="307" r:id="rId4"/>
    <p:sldId id="304" r:id="rId5"/>
    <p:sldId id="258" r:id="rId6"/>
    <p:sldId id="294" r:id="rId7"/>
    <p:sldId id="257" r:id="rId8"/>
    <p:sldId id="275" r:id="rId9"/>
    <p:sldId id="302" r:id="rId10"/>
    <p:sldId id="263" r:id="rId11"/>
    <p:sldId id="265" r:id="rId12"/>
    <p:sldId id="266" r:id="rId13"/>
    <p:sldId id="267" r:id="rId14"/>
    <p:sldId id="271" r:id="rId15"/>
    <p:sldId id="272" r:id="rId16"/>
    <p:sldId id="261" r:id="rId17"/>
    <p:sldId id="262" r:id="rId18"/>
    <p:sldId id="306" r:id="rId19"/>
    <p:sldId id="292" r:id="rId20"/>
    <p:sldId id="296" r:id="rId21"/>
    <p:sldId id="279" r:id="rId22"/>
    <p:sldId id="282" r:id="rId23"/>
    <p:sldId id="286" r:id="rId24"/>
    <p:sldId id="298" r:id="rId25"/>
    <p:sldId id="287" r:id="rId26"/>
    <p:sldId id="30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51"/>
    <p:restoredTop sz="94631"/>
  </p:normalViewPr>
  <p:slideViewPr>
    <p:cSldViewPr snapToGrid="0" snapToObjects="1">
      <p:cViewPr varScale="1">
        <p:scale>
          <a:sx n="82" d="100"/>
          <a:sy n="82" d="100"/>
        </p:scale>
        <p:origin x="184" y="616"/>
      </p:cViewPr>
      <p:guideLst/>
    </p:cSldViewPr>
  </p:slid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B873B-EE55-9F4D-881A-921E21F6AE06}" type="datetimeFigureOut">
              <a:rPr lang="nl-NL" smtClean="0"/>
              <a:t>03-04-19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ED53E-E2E8-EC4D-AAE5-8F4B61C87F0B}" type="slidenum">
              <a:rPr lang="nl-NL" smtClean="0"/>
              <a:t>‹nr.›</a:t>
            </a:fld>
            <a:endParaRPr lang="nl-NL"/>
          </a:p>
        </p:txBody>
      </p:sp>
    </p:spTree>
    <p:extLst>
      <p:ext uri="{BB962C8B-B14F-4D97-AF65-F5344CB8AC3E}">
        <p14:creationId xmlns:p14="http://schemas.microsoft.com/office/powerpoint/2010/main" val="241725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D1832FD-5BFA-7944-87D4-EECF9EA8383E}" type="slidenum">
              <a:rPr lang="nl-NL">
                <a:latin typeface="Arial" pitchFamily="-65" charset="0"/>
                <a:ea typeface="Arial" pitchFamily="-65" charset="0"/>
                <a:cs typeface="Arial" pitchFamily="-65" charset="0"/>
              </a:rPr>
              <a:pPr/>
              <a:t>5</a:t>
            </a:fld>
            <a:endParaRPr lang="nl-NL">
              <a:latin typeface="Arial" pitchFamily="-65" charset="0"/>
              <a:ea typeface="Arial" pitchFamily="-65" charset="0"/>
              <a:cs typeface="Arial" pitchFamily="-65"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51573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D1832FD-5BFA-7944-87D4-EECF9EA8383E}" type="slidenum">
              <a:rPr lang="nl-NL">
                <a:latin typeface="Arial" pitchFamily="-65" charset="0"/>
                <a:ea typeface="Arial" pitchFamily="-65" charset="0"/>
                <a:cs typeface="Arial" pitchFamily="-65" charset="0"/>
              </a:rPr>
              <a:pPr/>
              <a:t>16</a:t>
            </a:fld>
            <a:endParaRPr lang="nl-NL">
              <a:latin typeface="Arial" pitchFamily="-65" charset="0"/>
              <a:ea typeface="Arial" pitchFamily="-65" charset="0"/>
              <a:cs typeface="Arial" pitchFamily="-65"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60811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EC3C5-5424-494D-9119-7C44DBDFF4F8}" type="slidenum">
              <a:rPr lang="nl-NL"/>
              <a:pPr/>
              <a:t>21</a:t>
            </a:fld>
            <a:endParaRPr lang="nl-NL"/>
          </a:p>
        </p:txBody>
      </p:sp>
      <p:sp>
        <p:nvSpPr>
          <p:cNvPr id="3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85893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9142F-6797-BD47-A8B1-05FD40C3531A}" type="slidenum">
              <a:rPr lang="nl-NL"/>
              <a:pPr/>
              <a:t>22</a:t>
            </a:fld>
            <a:endParaRPr lang="nl-NL"/>
          </a:p>
        </p:txBody>
      </p:sp>
      <p:sp>
        <p:nvSpPr>
          <p:cNvPr id="14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3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131785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E9653-CFB7-D84A-8042-A7320CB621A0}" type="slidenum">
              <a:rPr lang="nl-NL"/>
              <a:pPr/>
              <a:t>23</a:t>
            </a:fld>
            <a:endParaRPr lang="nl-NL"/>
          </a:p>
        </p:txBody>
      </p:sp>
      <p:sp>
        <p:nvSpPr>
          <p:cNvPr id="20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100291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FE152-3013-084B-8029-3C83172A6023}" type="slidenum">
              <a:rPr lang="nl-NL"/>
              <a:pPr/>
              <a:t>25</a:t>
            </a:fld>
            <a:endParaRPr lang="nl-NL"/>
          </a:p>
        </p:txBody>
      </p:sp>
      <p:sp>
        <p:nvSpPr>
          <p:cNvPr id="2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8780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C07A4E-E6A0-324D-95F8-FEB23A0B86C7}" type="slidenum">
              <a:rPr lang="nl-NL">
                <a:latin typeface="Arial" pitchFamily="-65" charset="0"/>
                <a:ea typeface="Arial" pitchFamily="-65" charset="0"/>
                <a:cs typeface="Arial" pitchFamily="-65" charset="0"/>
              </a:rPr>
              <a:pPr/>
              <a:t>8</a:t>
            </a:fld>
            <a:endParaRPr lang="nl-NL">
              <a:latin typeface="Arial" pitchFamily="-65" charset="0"/>
              <a:ea typeface="Arial" pitchFamily="-65" charset="0"/>
              <a:cs typeface="Arial" pitchFamily="-65"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nl-NL" dirty="0"/>
              <a:t>Ook in aandacht voor het welzijn van de arbeiders liep de Van Nelle Fabriek voorop. Er waren sportvelden ter ontspanning, een fabriekstuin voor de middagpauze en modern sanitair voor de hygiëne. Van eens per week thuis wassen in een teil naar dagelijks douchen op het werk: ongekend luxe.</a:t>
            </a:r>
          </a:p>
          <a:p>
            <a:endParaRPr lang="nl-NL" dirty="0"/>
          </a:p>
          <a:p>
            <a:r>
              <a:rPr lang="nl-NL" dirty="0"/>
              <a:t>In 1932 bezoekt een van de grootste architecten van de twintigste eeuw, de Zwitser Le </a:t>
            </a:r>
            <a:r>
              <a:rPr lang="nl-NL" dirty="0" err="1"/>
              <a:t>Corbusier</a:t>
            </a:r>
            <a:r>
              <a:rPr lang="nl-NL" dirty="0"/>
              <a:t> de Van Nelle Fabriek. Hij is laaiend enthousiast: “U heeft in Rotterdam een schitterend bewijs van het leven dat komt! Van een puurheid, zo onvoorwaardelijk zuiver!”.</a:t>
            </a:r>
          </a:p>
          <a:p>
            <a:pPr eaLnBrk="1" hangingPunct="1"/>
            <a:endParaRPr lang="en-US" dirty="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393755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C07A4E-E6A0-324D-95F8-FEB23A0B86C7}" type="slidenum">
              <a:rPr lang="nl-NL">
                <a:latin typeface="Arial" pitchFamily="-65" charset="0"/>
                <a:ea typeface="Arial" pitchFamily="-65" charset="0"/>
                <a:cs typeface="Arial" pitchFamily="-65" charset="0"/>
              </a:rPr>
              <a:pPr/>
              <a:t>9</a:t>
            </a:fld>
            <a:endParaRPr lang="nl-NL">
              <a:latin typeface="Arial" pitchFamily="-65" charset="0"/>
              <a:ea typeface="Arial" pitchFamily="-65" charset="0"/>
              <a:cs typeface="Arial" pitchFamily="-65"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08192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6A28A5-08F5-E542-89CC-846D176CC22C}" type="slidenum">
              <a:rPr lang="nl-NL">
                <a:latin typeface="Arial" pitchFamily="-65" charset="0"/>
                <a:ea typeface="Arial" pitchFamily="-65" charset="0"/>
                <a:cs typeface="Arial" pitchFamily="-65" charset="0"/>
              </a:rPr>
              <a:pPr/>
              <a:t>10</a:t>
            </a:fld>
            <a:endParaRPr lang="nl-NL">
              <a:latin typeface="Arial" pitchFamily="-65" charset="0"/>
              <a:ea typeface="Arial" pitchFamily="-65" charset="0"/>
              <a:cs typeface="Arial" pitchFamily="-65"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149437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24A1410-AD79-7C40-8739-BA6CB001E16F}" type="slidenum">
              <a:rPr lang="nl-NL">
                <a:latin typeface="Arial" pitchFamily="-65" charset="0"/>
                <a:ea typeface="Arial" pitchFamily="-65" charset="0"/>
                <a:cs typeface="Arial" pitchFamily="-65" charset="0"/>
              </a:rPr>
              <a:pPr/>
              <a:t>11</a:t>
            </a:fld>
            <a:endParaRPr lang="nl-NL">
              <a:latin typeface="Arial" pitchFamily="-65" charset="0"/>
              <a:ea typeface="Arial" pitchFamily="-65" charset="0"/>
              <a:cs typeface="Arial" pitchFamily="-65"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67829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249D7B9-0037-2E47-AA89-08BF925E9125}" type="slidenum">
              <a:rPr lang="nl-NL">
                <a:latin typeface="Arial" pitchFamily="-65" charset="0"/>
                <a:ea typeface="Arial" pitchFamily="-65" charset="0"/>
                <a:cs typeface="Arial" pitchFamily="-65" charset="0"/>
              </a:rPr>
              <a:pPr/>
              <a:t>12</a:t>
            </a:fld>
            <a:endParaRPr lang="nl-NL">
              <a:latin typeface="Arial" pitchFamily="-65" charset="0"/>
              <a:ea typeface="Arial" pitchFamily="-65" charset="0"/>
              <a:cs typeface="Arial" pitchFamily="-65"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330462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1AA4748-2FED-824F-B591-2305D209E938}" type="slidenum">
              <a:rPr lang="nl-NL">
                <a:latin typeface="Arial" pitchFamily="-65" charset="0"/>
                <a:ea typeface="Arial" pitchFamily="-65" charset="0"/>
                <a:cs typeface="Arial" pitchFamily="-65" charset="0"/>
              </a:rPr>
              <a:pPr/>
              <a:t>13</a:t>
            </a:fld>
            <a:endParaRPr lang="nl-NL">
              <a:latin typeface="Arial" pitchFamily="-65" charset="0"/>
              <a:ea typeface="Arial" pitchFamily="-65" charset="0"/>
              <a:cs typeface="Arial" pitchFamily="-65" charset="0"/>
            </a:endParaRPr>
          </a:p>
        </p:txBody>
      </p:sp>
      <p:sp>
        <p:nvSpPr>
          <p:cNvPr id="65539" name="Rectangle 2"/>
          <p:cNvSpPr>
            <a:spLocks noGrp="1" noRot="1" noChangeAspect="1" noChangeArrowheads="1" noTextEdit="1"/>
          </p:cNvSpPr>
          <p:nvPr>
            <p:ph type="sldImg"/>
          </p:nvPr>
        </p:nvSpPr>
        <p:spPr>
          <a:xfrm>
            <a:off x="393700" y="692150"/>
            <a:ext cx="6070600" cy="3416300"/>
          </a:xfrm>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79667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AA7E196-26E2-D441-A1EE-CA3E5634A264}" type="slidenum">
              <a:rPr lang="nl-NL">
                <a:latin typeface="Arial" pitchFamily="-65" charset="0"/>
                <a:ea typeface="Arial" pitchFamily="-65" charset="0"/>
                <a:cs typeface="Arial" pitchFamily="-65" charset="0"/>
              </a:rPr>
              <a:pPr/>
              <a:t>14</a:t>
            </a:fld>
            <a:endParaRPr lang="nl-NL">
              <a:latin typeface="Arial" pitchFamily="-65" charset="0"/>
              <a:ea typeface="Arial" pitchFamily="-65" charset="0"/>
              <a:cs typeface="Arial" pitchFamily="-65"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95666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967C5FF-6FD5-AF43-8A38-B0C26A4F0EDA}" type="slidenum">
              <a:rPr lang="nl-NL">
                <a:latin typeface="Arial" pitchFamily="-65" charset="0"/>
                <a:ea typeface="Arial" pitchFamily="-65" charset="0"/>
                <a:cs typeface="Arial" pitchFamily="-65" charset="0"/>
              </a:rPr>
              <a:pPr/>
              <a:t>15</a:t>
            </a:fld>
            <a:endParaRPr lang="nl-NL">
              <a:latin typeface="Arial" pitchFamily="-65" charset="0"/>
              <a:ea typeface="Arial" pitchFamily="-65" charset="0"/>
              <a:cs typeface="Arial" pitchFamily="-65"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376699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8"/>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CAEDAB5-5BB5-2A4D-A559-5EBD5D9A7311}" type="datetimeFigureOut">
              <a:rPr lang="nl-NL" smtClean="0"/>
              <a:t>03-04-19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58A68C-F5BD-4E41-A5CD-CFA9A6A32DB8}" type="slidenum">
              <a:rPr lang="nl-NL" smtClean="0"/>
              <a:t>‹nr.›</a:t>
            </a:fld>
            <a:endParaRPr lang="nl-NL"/>
          </a:p>
        </p:txBody>
      </p:sp>
    </p:spTree>
    <p:extLst>
      <p:ext uri="{BB962C8B-B14F-4D97-AF65-F5344CB8AC3E}">
        <p14:creationId xmlns:p14="http://schemas.microsoft.com/office/powerpoint/2010/main" val="208709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p:txBody>
          <a:bodyPr/>
          <a:lstStyle/>
          <a:p>
            <a:fld id="{0CAEDAB5-5BB5-2A4D-A559-5EBD5D9A7311}" type="datetimeFigureOut">
              <a:rPr lang="nl-NL" smtClean="0"/>
              <a:t>03-04-19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101465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0CAEDAB5-5BB5-2A4D-A559-5EBD5D9A7311}" type="datetimeFigureOut">
              <a:rPr lang="nl-NL" smtClean="0"/>
              <a:t>03-04-19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103769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0CAEDAB5-5BB5-2A4D-A559-5EBD5D9A7311}" type="datetimeFigureOut">
              <a:rPr lang="nl-NL" smtClean="0"/>
              <a:t>03-04-19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40922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8593667" y="6272784"/>
            <a:ext cx="2644309" cy="365125"/>
          </a:xfrm>
        </p:spPr>
        <p:txBody>
          <a:bodyPr/>
          <a:lstStyle/>
          <a:p>
            <a:fld id="{0CAEDAB5-5BB5-2A4D-A559-5EBD5D9A7311}" type="datetimeFigureOut">
              <a:rPr lang="nl-NL" smtClean="0"/>
              <a:t>03-04-19</a:t>
            </a:fld>
            <a:endParaRPr lang="nl-NL"/>
          </a:p>
        </p:txBody>
      </p:sp>
      <p:sp>
        <p:nvSpPr>
          <p:cNvPr id="5" name="Footer Placeholder 4"/>
          <p:cNvSpPr>
            <a:spLocks noGrp="1"/>
          </p:cNvSpPr>
          <p:nvPr>
            <p:ph type="ftr" sz="quarter" idx="11"/>
          </p:nvPr>
        </p:nvSpPr>
        <p:spPr>
          <a:xfrm>
            <a:off x="2182708" y="6272784"/>
            <a:ext cx="6327648" cy="365125"/>
          </a:xfrm>
        </p:spPr>
        <p:txBody>
          <a:bodyPr/>
          <a:lstStyle/>
          <a:p>
            <a:endParaRPr lang="nl-N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58A68C-F5BD-4E41-A5CD-CFA9A6A32DB8}" type="slidenum">
              <a:rPr lang="nl-NL" smtClean="0"/>
              <a:t>‹nr.›</a:t>
            </a:fld>
            <a:endParaRPr lang="nl-NL"/>
          </a:p>
        </p:txBody>
      </p:sp>
    </p:spTree>
    <p:extLst>
      <p:ext uri="{BB962C8B-B14F-4D97-AF65-F5344CB8AC3E}">
        <p14:creationId xmlns:p14="http://schemas.microsoft.com/office/powerpoint/2010/main" val="323138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0CAEDAB5-5BB5-2A4D-A559-5EBD5D9A7311}" type="datetimeFigureOut">
              <a:rPr lang="nl-NL" smtClean="0"/>
              <a:t>03-04-19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278608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0CAEDAB5-5BB5-2A4D-A559-5EBD5D9A7311}" type="datetimeFigureOut">
              <a:rPr lang="nl-NL" smtClean="0"/>
              <a:t>03-04-19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F58A68C-F5BD-4E41-A5CD-CFA9A6A32DB8}"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7608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AEDAB5-5BB5-2A4D-A559-5EBD5D9A7311}" type="datetimeFigureOut">
              <a:rPr lang="nl-NL" smtClean="0"/>
              <a:t>03-04-19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F58A68C-F5BD-4E41-A5CD-CFA9A6A32DB8}"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95757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EDAB5-5BB5-2A4D-A559-5EBD5D9A7311}" type="datetimeFigureOut">
              <a:rPr lang="nl-NL" smtClean="0"/>
              <a:t>03-04-19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257942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0CAEDAB5-5BB5-2A4D-A559-5EBD5D9A7311}" type="datetimeFigureOut">
              <a:rPr lang="nl-NL" smtClean="0"/>
              <a:t>03-04-19</a:t>
            </a:fld>
            <a:endParaRPr lang="nl-NL"/>
          </a:p>
        </p:txBody>
      </p:sp>
      <p:sp>
        <p:nvSpPr>
          <p:cNvPr id="6" name="Footer Placeholder 5"/>
          <p:cNvSpPr>
            <a:spLocks noGrp="1"/>
          </p:cNvSpPr>
          <p:nvPr>
            <p:ph type="ftr" sz="quarter" idx="11"/>
          </p:nvPr>
        </p:nvSpPr>
        <p:spPr/>
        <p:txBody>
          <a:bodyPr/>
          <a:lstStyle/>
          <a:p>
            <a:endParaRPr lang="nl-N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125439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0CAEDAB5-5BB5-2A4D-A559-5EBD5D9A7311}" type="datetimeFigureOut">
              <a:rPr lang="nl-NL" smtClean="0"/>
              <a:t>03-04-19</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58A68C-F5BD-4E41-A5CD-CFA9A6A32DB8}" type="slidenum">
              <a:rPr lang="nl-NL" smtClean="0"/>
              <a:t>‹nr.›</a:t>
            </a:fld>
            <a:endParaRPr lang="nl-NL"/>
          </a:p>
        </p:txBody>
      </p:sp>
    </p:spTree>
    <p:extLst>
      <p:ext uri="{BB962C8B-B14F-4D97-AF65-F5344CB8AC3E}">
        <p14:creationId xmlns:p14="http://schemas.microsoft.com/office/powerpoint/2010/main" val="123555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CAEDAB5-5BB5-2A4D-A559-5EBD5D9A7311}" type="datetimeFigureOut">
              <a:rPr lang="nl-NL" smtClean="0"/>
              <a:t>03-04-19</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nl-N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58A68C-F5BD-4E41-A5CD-CFA9A6A32DB8}" type="slidenum">
              <a:rPr lang="nl-NL" smtClean="0"/>
              <a:t>‹nr.›</a:t>
            </a:fld>
            <a:endParaRPr lang="nl-NL"/>
          </a:p>
        </p:txBody>
      </p:sp>
    </p:spTree>
    <p:extLst>
      <p:ext uri="{BB962C8B-B14F-4D97-AF65-F5344CB8AC3E}">
        <p14:creationId xmlns:p14="http://schemas.microsoft.com/office/powerpoint/2010/main" val="389046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3.png"/><Relationship Id="rId4" Type="http://schemas.openxmlformats.org/officeDocument/2006/relationships/image" Target="../media/image48.gif"/></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tif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3.pn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image" Target="../media/image71.tiff"/><Relationship Id="rId1" Type="http://schemas.openxmlformats.org/officeDocument/2006/relationships/slideLayout" Target="../slideLayouts/slideLayout2.xml"/><Relationship Id="rId4" Type="http://schemas.openxmlformats.org/officeDocument/2006/relationships/image" Target="../media/image73.tiff"/></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hyperlink" Target="https://www.groningermuseum.nl/museum/gebou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7.tiff"/><Relationship Id="rId5" Type="http://schemas.openxmlformats.org/officeDocument/2006/relationships/image" Target="../media/image76.jpeg"/><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tiff"/><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04C6B-16A6-3040-A47D-22F4D95A44E4}"/>
              </a:ext>
            </a:extLst>
          </p:cNvPr>
          <p:cNvSpPr>
            <a:spLocks noGrp="1"/>
          </p:cNvSpPr>
          <p:nvPr>
            <p:ph type="ctrTitle"/>
          </p:nvPr>
        </p:nvSpPr>
        <p:spPr/>
        <p:txBody>
          <a:bodyPr/>
          <a:lstStyle/>
          <a:p>
            <a:r>
              <a:rPr lang="en-US" altLang="nl-NL" sz="7200" b="1" u="sng" dirty="0" err="1">
                <a:ea typeface="ＭＳ Ｐゴシック" panose="020B0600070205080204" pitchFamily="34" charset="-128"/>
              </a:rPr>
              <a:t>BOUWkunst</a:t>
            </a:r>
            <a:r>
              <a:rPr lang="en-US" altLang="nl-NL" sz="7200" b="1" u="sng" dirty="0">
                <a:ea typeface="ＭＳ Ｐゴシック" panose="020B0600070205080204" pitchFamily="34" charset="-128"/>
              </a:rPr>
              <a:t> </a:t>
            </a:r>
            <a:r>
              <a:rPr lang="en-US" altLang="nl-NL" sz="7200" b="1" u="sng" dirty="0" err="1">
                <a:ea typeface="ＭＳ Ｐゴシック" panose="020B0600070205080204" pitchFamily="34" charset="-128"/>
              </a:rPr>
              <a:t>en</a:t>
            </a:r>
            <a:r>
              <a:rPr lang="en-US" altLang="nl-NL" sz="7200" b="1" u="sng" dirty="0">
                <a:ea typeface="ＭＳ Ｐゴシック" panose="020B0600070205080204" pitchFamily="34" charset="-128"/>
              </a:rPr>
              <a:t> </a:t>
            </a:r>
            <a:r>
              <a:rPr lang="en-US" altLang="nl-NL" sz="7200" b="1" u="sng" dirty="0" err="1">
                <a:ea typeface="ＭＳ Ｐゴシック" panose="020B0600070205080204" pitchFamily="34" charset="-128"/>
              </a:rPr>
              <a:t>vormgeving</a:t>
            </a:r>
            <a:endParaRPr lang="nl-NL" sz="7200" dirty="0">
              <a:solidFill>
                <a:schemeClr val="tx1"/>
              </a:solidFill>
              <a:latin typeface="+mn-lt"/>
            </a:endParaRPr>
          </a:p>
        </p:txBody>
      </p:sp>
      <p:sp>
        <p:nvSpPr>
          <p:cNvPr id="3" name="Ondertitel 2">
            <a:extLst>
              <a:ext uri="{FF2B5EF4-FFF2-40B4-BE49-F238E27FC236}">
                <a16:creationId xmlns:a16="http://schemas.microsoft.com/office/drawing/2014/main" id="{7DAD589F-6D4A-D843-A077-995F6B4F3FC8}"/>
              </a:ext>
            </a:extLst>
          </p:cNvPr>
          <p:cNvSpPr>
            <a:spLocks noGrp="1"/>
          </p:cNvSpPr>
          <p:nvPr>
            <p:ph type="subTitle" idx="1"/>
          </p:nvPr>
        </p:nvSpPr>
        <p:spPr>
          <a:xfrm>
            <a:off x="915949" y="4468031"/>
            <a:ext cx="7891272" cy="1069848"/>
          </a:xfrm>
        </p:spPr>
        <p:txBody>
          <a:bodyPr/>
          <a:lstStyle/>
          <a:p>
            <a:r>
              <a:rPr lang="nl-NL" dirty="0"/>
              <a:t>Modern </a:t>
            </a:r>
            <a:r>
              <a:rPr lang="nl-NL" dirty="0" err="1"/>
              <a:t>vs</a:t>
            </a:r>
            <a:r>
              <a:rPr lang="nl-NL" dirty="0"/>
              <a:t> postmodern</a:t>
            </a:r>
          </a:p>
        </p:txBody>
      </p:sp>
    </p:spTree>
    <p:extLst>
      <p:ext uri="{BB962C8B-B14F-4D97-AF65-F5344CB8AC3E}">
        <p14:creationId xmlns:p14="http://schemas.microsoft.com/office/powerpoint/2010/main" val="388101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069848" y="1375831"/>
            <a:ext cx="7740333" cy="3170099"/>
          </a:xfrm>
          <a:prstGeom prst="rect">
            <a:avLst/>
          </a:prstGeom>
          <a:noFill/>
          <a:ln w="9525">
            <a:noFill/>
            <a:miter lim="800000"/>
            <a:headEnd/>
            <a:tailEnd/>
          </a:ln>
        </p:spPr>
        <p:txBody>
          <a:bodyPr wrap="square">
            <a:prstTxWarp prst="textNoShape">
              <a:avLst/>
            </a:prstTxWarp>
            <a:spAutoFit/>
          </a:bodyPr>
          <a:lstStyle/>
          <a:p>
            <a:r>
              <a:rPr lang="nl-NL" sz="2000" b="1" dirty="0" err="1">
                <a:solidFill>
                  <a:srgbClr val="C00000"/>
                </a:solidFill>
              </a:rPr>
              <a:t>Staatliches</a:t>
            </a:r>
            <a:r>
              <a:rPr lang="nl-NL" sz="2000" b="1" dirty="0">
                <a:solidFill>
                  <a:srgbClr val="C00000"/>
                </a:solidFill>
              </a:rPr>
              <a:t> Bauhaus Weimar: </a:t>
            </a:r>
            <a:r>
              <a:rPr lang="nl-NL" sz="2000" b="1" dirty="0" err="1">
                <a:solidFill>
                  <a:srgbClr val="C00000"/>
                </a:solidFill>
              </a:rPr>
              <a:t>acdemie</a:t>
            </a:r>
            <a:r>
              <a:rPr lang="nl-NL" sz="2000" b="1" dirty="0">
                <a:solidFill>
                  <a:srgbClr val="C00000"/>
                </a:solidFill>
              </a:rPr>
              <a:t> voor kunst en </a:t>
            </a:r>
            <a:r>
              <a:rPr lang="nl-NL" sz="2000" b="1" dirty="0" err="1">
                <a:solidFill>
                  <a:srgbClr val="C00000"/>
                </a:solidFill>
              </a:rPr>
              <a:t>toegpaste</a:t>
            </a:r>
            <a:r>
              <a:rPr lang="nl-NL" sz="2000" b="1" dirty="0">
                <a:solidFill>
                  <a:srgbClr val="C00000"/>
                </a:solidFill>
              </a:rPr>
              <a:t> kunst in Duistland.</a:t>
            </a:r>
          </a:p>
          <a:p>
            <a:pPr marL="285750" indent="-285750">
              <a:buFont typeface="Arial"/>
              <a:buChar char="•"/>
            </a:pPr>
            <a:endParaRPr lang="nl-NL" sz="2000" b="1" dirty="0">
              <a:solidFill>
                <a:srgbClr val="C00000"/>
              </a:solidFill>
            </a:endParaRPr>
          </a:p>
          <a:p>
            <a:pPr marL="285750" indent="-285750">
              <a:buFont typeface="Arial"/>
              <a:buChar char="•"/>
            </a:pPr>
            <a:r>
              <a:rPr lang="nl-NL" sz="2000" dirty="0"/>
              <a:t>Ontwerpen van industriële producten.</a:t>
            </a:r>
          </a:p>
          <a:p>
            <a:pPr marL="285750" indent="-285750">
              <a:buFont typeface="Arial"/>
              <a:buChar char="•"/>
            </a:pPr>
            <a:endParaRPr lang="nl-NL" sz="2000" dirty="0"/>
          </a:p>
          <a:p>
            <a:pPr marL="285750" indent="-285750">
              <a:buFont typeface="Arial"/>
              <a:buChar char="•"/>
            </a:pPr>
            <a:r>
              <a:rPr lang="nl-NL" sz="2000" b="1" dirty="0"/>
              <a:t>Doel: </a:t>
            </a:r>
            <a:r>
              <a:rPr lang="nl-NL" sz="2000" dirty="0"/>
              <a:t>kunst meer toegankelijk maken voor het dagelijks leven.</a:t>
            </a:r>
          </a:p>
          <a:p>
            <a:pPr marL="285750" indent="-285750">
              <a:buFont typeface="Arial"/>
              <a:buChar char="•"/>
            </a:pPr>
            <a:endParaRPr lang="nl-NL" sz="2000" dirty="0"/>
          </a:p>
          <a:p>
            <a:pPr marL="285750" indent="-285750">
              <a:buFont typeface="Arial"/>
              <a:buChar char="•"/>
            </a:pPr>
            <a:r>
              <a:rPr lang="nl-NL" sz="2000" dirty="0"/>
              <a:t>Bauhaus werd als </a:t>
            </a:r>
            <a:r>
              <a:rPr lang="nl-NL" sz="2000" dirty="0" err="1"/>
              <a:t>Ontartert</a:t>
            </a:r>
            <a:r>
              <a:rPr lang="nl-NL" sz="2000" dirty="0"/>
              <a:t> gezien door Hitler en in 1993 door de Nazi’s gesloten.</a:t>
            </a:r>
          </a:p>
        </p:txBody>
      </p:sp>
      <p:pic>
        <p:nvPicPr>
          <p:cNvPr id="56324" name="Picture 6" descr="16"/>
          <p:cNvPicPr>
            <a:picLocks noChangeAspect="1" noChangeArrowheads="1"/>
          </p:cNvPicPr>
          <p:nvPr/>
        </p:nvPicPr>
        <p:blipFill>
          <a:blip r:embed="rId3"/>
          <a:srcRect/>
          <a:stretch>
            <a:fillRect/>
          </a:stretch>
        </p:blipFill>
        <p:spPr bwMode="auto">
          <a:xfrm>
            <a:off x="8810181" y="263230"/>
            <a:ext cx="3124200" cy="31753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mens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4533712"/>
            <a:ext cx="3532234" cy="22213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800px-Bauhaus-Dessau_main_build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7235" y="4506984"/>
            <a:ext cx="3923625" cy="22213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el 1">
            <a:extLst>
              <a:ext uri="{FF2B5EF4-FFF2-40B4-BE49-F238E27FC236}">
                <a16:creationId xmlns:a16="http://schemas.microsoft.com/office/drawing/2014/main" id="{09FC0985-3CBE-DD49-A54F-DDA7EDD30FA4}"/>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Bauhaus (1919 - 1932)</a:t>
            </a:r>
            <a:endParaRPr lang="nl-NL" dirty="0"/>
          </a:p>
        </p:txBody>
      </p:sp>
      <p:sp>
        <p:nvSpPr>
          <p:cNvPr id="2" name="Rechthoek 1">
            <a:extLst>
              <a:ext uri="{FF2B5EF4-FFF2-40B4-BE49-F238E27FC236}">
                <a16:creationId xmlns:a16="http://schemas.microsoft.com/office/drawing/2014/main" id="{9776C4EB-10D8-3C48-A9F0-C2CC655248BE}"/>
              </a:ext>
            </a:extLst>
          </p:cNvPr>
          <p:cNvSpPr/>
          <p:nvPr/>
        </p:nvSpPr>
        <p:spPr>
          <a:xfrm>
            <a:off x="8717280" y="4123970"/>
            <a:ext cx="3217101" cy="2031325"/>
          </a:xfrm>
          <a:prstGeom prst="rect">
            <a:avLst/>
          </a:prstGeom>
        </p:spPr>
        <p:txBody>
          <a:bodyPr wrap="square">
            <a:spAutoFit/>
          </a:bodyPr>
          <a:lstStyle/>
          <a:p>
            <a:r>
              <a:rPr lang="nl-NL" i="1" dirty="0"/>
              <a:t>Citaat </a:t>
            </a:r>
            <a:r>
              <a:rPr lang="nl-NL" i="1" dirty="0" err="1"/>
              <a:t>Gopius</a:t>
            </a:r>
            <a:r>
              <a:rPr lang="nl-NL" i="1" dirty="0"/>
              <a:t> (oprichter Bauhaus) : ‘Kunst mag niet langer een liefhebberij vormen van enkelen, maar moet een levensvoorwaarde en levensgeluk worden voor de massa.</a:t>
            </a:r>
          </a:p>
        </p:txBody>
      </p:sp>
      <p:sp>
        <p:nvSpPr>
          <p:cNvPr id="12" name="Rechthoek 11">
            <a:extLst>
              <a:ext uri="{FF2B5EF4-FFF2-40B4-BE49-F238E27FC236}">
                <a16:creationId xmlns:a16="http://schemas.microsoft.com/office/drawing/2014/main" id="{2E8A241F-0BE4-A24C-84B1-71BFF7E4D17E}"/>
              </a:ext>
            </a:extLst>
          </p:cNvPr>
          <p:cNvSpPr/>
          <p:nvPr/>
        </p:nvSpPr>
        <p:spPr>
          <a:xfrm>
            <a:off x="8060860" y="6391258"/>
            <a:ext cx="3760984" cy="369332"/>
          </a:xfrm>
          <a:prstGeom prst="rect">
            <a:avLst/>
          </a:prstGeom>
        </p:spPr>
        <p:txBody>
          <a:bodyPr wrap="square">
            <a:spAutoFit/>
          </a:bodyPr>
          <a:lstStyle/>
          <a:p>
            <a:pPr algn="ctr"/>
            <a:r>
              <a:rPr lang="nl-NL" b="0" i="0" dirty="0">
                <a:solidFill>
                  <a:srgbClr val="212529"/>
                </a:solidFill>
                <a:effectLst/>
              </a:rPr>
              <a:t>Boek pagina 194</a:t>
            </a:r>
            <a:endParaRPr lang="nl-NL" dirty="0"/>
          </a:p>
        </p:txBody>
      </p:sp>
    </p:spTree>
    <p:extLst>
      <p:ext uri="{BB962C8B-B14F-4D97-AF65-F5344CB8AC3E}">
        <p14:creationId xmlns:p14="http://schemas.microsoft.com/office/powerpoint/2010/main" val="217076212"/>
      </p:ext>
    </p:extLst>
  </p:cSld>
  <p:clrMapOvr>
    <a:masterClrMapping/>
  </p:clrMapOvr>
  <p:transition advClick="0"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188721" y="1301845"/>
            <a:ext cx="5767706" cy="3998018"/>
          </a:xfrm>
          <a:prstGeom prst="rect">
            <a:avLst/>
          </a:prstGeom>
          <a:noFill/>
          <a:ln w="9525">
            <a:noFill/>
            <a:miter lim="800000"/>
            <a:headEnd/>
            <a:tailEnd/>
          </a:ln>
        </p:spPr>
        <p:txBody>
          <a:bodyPr wrap="square">
            <a:prstTxWarp prst="textNoShape">
              <a:avLst/>
            </a:prstTxWarp>
            <a:spAutoFit/>
          </a:bodyPr>
          <a:lstStyle/>
          <a:p>
            <a:pPr marL="342900" indent="-342900" eaLnBrk="0" hangingPunct="0">
              <a:lnSpc>
                <a:spcPct val="90000"/>
              </a:lnSpc>
              <a:spcBef>
                <a:spcPct val="20000"/>
              </a:spcBef>
            </a:pPr>
            <a:r>
              <a:rPr lang="nl-NL" b="1" dirty="0">
                <a:solidFill>
                  <a:srgbClr val="C00000"/>
                </a:solidFill>
              </a:rPr>
              <a:t>Kenmerken Bauhaus ontwerpen (toegepaste </a:t>
            </a:r>
          </a:p>
          <a:p>
            <a:pPr marL="342900" indent="-342900" eaLnBrk="0" hangingPunct="0">
              <a:lnSpc>
                <a:spcPct val="90000"/>
              </a:lnSpc>
              <a:spcBef>
                <a:spcPct val="20000"/>
              </a:spcBef>
            </a:pPr>
            <a:r>
              <a:rPr lang="nl-NL" b="1" dirty="0">
                <a:solidFill>
                  <a:srgbClr val="C00000"/>
                </a:solidFill>
              </a:rPr>
              <a:t>kunst/design)</a:t>
            </a:r>
          </a:p>
          <a:p>
            <a:pPr marL="342900" indent="-342900" eaLnBrk="0" hangingPunct="0">
              <a:lnSpc>
                <a:spcPct val="90000"/>
              </a:lnSpc>
              <a:spcBef>
                <a:spcPct val="20000"/>
              </a:spcBef>
            </a:pPr>
            <a:endParaRPr lang="nl-NL" dirty="0"/>
          </a:p>
          <a:p>
            <a:pPr marL="342900" indent="-342900" eaLnBrk="0" hangingPunct="0">
              <a:lnSpc>
                <a:spcPct val="90000"/>
              </a:lnSpc>
              <a:spcBef>
                <a:spcPct val="20000"/>
              </a:spcBef>
            </a:pPr>
            <a:r>
              <a:rPr lang="nl-NL" dirty="0"/>
              <a:t>Men keek eerste naar </a:t>
            </a:r>
            <a:r>
              <a:rPr lang="nl-NL" b="1" dirty="0"/>
              <a:t>functie</a:t>
            </a:r>
            <a:r>
              <a:rPr lang="nl-NL" dirty="0"/>
              <a:t> dan bedacht</a:t>
            </a:r>
          </a:p>
          <a:p>
            <a:pPr marL="342900" indent="-342900" eaLnBrk="0" hangingPunct="0">
              <a:lnSpc>
                <a:spcPct val="90000"/>
              </a:lnSpc>
              <a:spcBef>
                <a:spcPct val="20000"/>
              </a:spcBef>
            </a:pPr>
            <a:r>
              <a:rPr lang="nl-NL" dirty="0"/>
              <a:t>men de vorm: </a:t>
            </a:r>
            <a:r>
              <a:rPr lang="nl-NL" b="1" dirty="0"/>
              <a:t>functionalisme </a:t>
            </a:r>
          </a:p>
          <a:p>
            <a:pPr marL="342900" indent="-342900" eaLnBrk="0" hangingPunct="0">
              <a:lnSpc>
                <a:spcPct val="90000"/>
              </a:lnSpc>
              <a:spcBef>
                <a:spcPct val="20000"/>
              </a:spcBef>
            </a:pPr>
            <a:endParaRPr lang="nl-NL" dirty="0"/>
          </a:p>
          <a:p>
            <a:pPr marL="342900" indent="-342900" eaLnBrk="0" hangingPunct="0">
              <a:lnSpc>
                <a:spcPct val="90000"/>
              </a:lnSpc>
              <a:spcBef>
                <a:spcPct val="20000"/>
              </a:spcBef>
            </a:pPr>
            <a:r>
              <a:rPr lang="nl-NL" dirty="0"/>
              <a:t>De ontwerpen kunnen in de fabriek worden</a:t>
            </a:r>
          </a:p>
          <a:p>
            <a:pPr marL="342900" indent="-342900" eaLnBrk="0" hangingPunct="0">
              <a:lnSpc>
                <a:spcPct val="90000"/>
              </a:lnSpc>
              <a:spcBef>
                <a:spcPct val="20000"/>
              </a:spcBef>
            </a:pPr>
            <a:r>
              <a:rPr lang="nl-NL" dirty="0"/>
              <a:t>gemaakt ( industriële vormgeving )</a:t>
            </a:r>
          </a:p>
          <a:p>
            <a:pPr marL="342900" indent="-342900" eaLnBrk="0" hangingPunct="0">
              <a:lnSpc>
                <a:spcPct val="90000"/>
              </a:lnSpc>
              <a:spcBef>
                <a:spcPct val="20000"/>
              </a:spcBef>
            </a:pPr>
            <a:endParaRPr lang="nl-NL" dirty="0"/>
          </a:p>
          <a:p>
            <a:pPr marL="342900" indent="-342900" eaLnBrk="0" hangingPunct="0">
              <a:lnSpc>
                <a:spcPct val="90000"/>
              </a:lnSpc>
              <a:spcBef>
                <a:spcPct val="20000"/>
              </a:spcBef>
            </a:pPr>
            <a:r>
              <a:rPr lang="nl-NL" b="1" dirty="0"/>
              <a:t>DUS: </a:t>
            </a:r>
            <a:r>
              <a:rPr lang="nl-NL" dirty="0"/>
              <a:t>strak van lijn, eenvoudig van vorm, geen </a:t>
            </a:r>
          </a:p>
          <a:p>
            <a:pPr marL="342900" indent="-342900" eaLnBrk="0" hangingPunct="0">
              <a:lnSpc>
                <a:spcPct val="90000"/>
              </a:lnSpc>
              <a:spcBef>
                <a:spcPct val="20000"/>
              </a:spcBef>
            </a:pPr>
            <a:r>
              <a:rPr lang="nl-NL" dirty="0"/>
              <a:t>decoraties, zeer functioneel.</a:t>
            </a:r>
          </a:p>
          <a:p>
            <a:pPr marL="342900" indent="-342900" algn="just" eaLnBrk="0" hangingPunct="0">
              <a:lnSpc>
                <a:spcPct val="90000"/>
              </a:lnSpc>
              <a:spcBef>
                <a:spcPct val="20000"/>
              </a:spcBef>
              <a:buFontTx/>
              <a:buChar char="•"/>
            </a:pPr>
            <a:endParaRPr lang="en-US" b="1" dirty="0"/>
          </a:p>
          <a:p>
            <a:pPr marL="342900" indent="-342900" algn="just" eaLnBrk="0" hangingPunct="0">
              <a:lnSpc>
                <a:spcPct val="90000"/>
              </a:lnSpc>
              <a:spcBef>
                <a:spcPct val="20000"/>
              </a:spcBef>
              <a:buFontTx/>
              <a:buChar char="•"/>
            </a:pPr>
            <a:endParaRPr lang="nl-NL" b="1" dirty="0"/>
          </a:p>
        </p:txBody>
      </p:sp>
      <p:pic>
        <p:nvPicPr>
          <p:cNvPr id="60420" name="Picture 5" descr="Karl Riegler theep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7293" y="4788986"/>
            <a:ext cx="2476538" cy="16700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1" name="Picture 6" descr="Karl Mukker lepelvork 1932"/>
          <p:cNvPicPr>
            <a:picLocks noChangeAspect="1" noChangeArrowheads="1"/>
          </p:cNvPicPr>
          <p:nvPr/>
        </p:nvPicPr>
        <p:blipFill>
          <a:blip r:embed="rId4"/>
          <a:srcRect/>
          <a:stretch>
            <a:fillRect/>
          </a:stretch>
        </p:blipFill>
        <p:spPr bwMode="auto">
          <a:xfrm>
            <a:off x="5651706" y="4760834"/>
            <a:ext cx="2181653" cy="165686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2" name="Picture 8" descr="brandt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80570" y="4760834"/>
            <a:ext cx="1621792" cy="16217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3" name="Picture 9" descr="Image4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01790" y="747246"/>
            <a:ext cx="1733010" cy="239012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4" name="Picture 10" descr="Marcel_Breuer_S_285_Desk_el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4134" y="4788986"/>
            <a:ext cx="2575283" cy="16700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5" name="Picture 11" descr="352062870_0e5717f31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78995" y="2212612"/>
            <a:ext cx="2792412" cy="23574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6" name="Picture 12" descr="0000340900-02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70810" y="216333"/>
            <a:ext cx="1200597" cy="18054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427" name="Picture 13" descr="inkpot brand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91210" y="3317611"/>
            <a:ext cx="1875161" cy="2306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el 1">
            <a:extLst>
              <a:ext uri="{FF2B5EF4-FFF2-40B4-BE49-F238E27FC236}">
                <a16:creationId xmlns:a16="http://schemas.microsoft.com/office/drawing/2014/main" id="{A4256C9D-ECD3-314A-8D22-67354FE08033}"/>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1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Bauhaus (1919 - 1932)</a:t>
            </a:r>
            <a:endParaRPr lang="nl-NL" dirty="0"/>
          </a:p>
        </p:txBody>
      </p:sp>
    </p:spTree>
    <p:extLst>
      <p:ext uri="{BB962C8B-B14F-4D97-AF65-F5344CB8AC3E}">
        <p14:creationId xmlns:p14="http://schemas.microsoft.com/office/powerpoint/2010/main" val="1406936484"/>
      </p:ext>
    </p:extLst>
  </p:cSld>
  <p:clrMapOvr>
    <a:masterClrMapping/>
  </p:clrMapOvr>
  <p:transition advClick="0"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069848" y="1334902"/>
            <a:ext cx="6245352" cy="4976747"/>
          </a:xfrm>
          <a:prstGeom prst="rect">
            <a:avLst/>
          </a:prstGeom>
          <a:noFill/>
          <a:ln w="9525">
            <a:noFill/>
            <a:miter lim="800000"/>
            <a:headEnd/>
            <a:tailEnd/>
          </a:ln>
        </p:spPr>
        <p:txBody>
          <a:bodyPr wrap="square">
            <a:prstTxWarp prst="textNoShape">
              <a:avLst/>
            </a:prstTxWarp>
            <a:spAutoFit/>
          </a:bodyPr>
          <a:lstStyle/>
          <a:p>
            <a:pPr marL="342900" indent="-342900" eaLnBrk="0" hangingPunct="0">
              <a:lnSpc>
                <a:spcPct val="90000"/>
              </a:lnSpc>
              <a:spcBef>
                <a:spcPct val="20000"/>
              </a:spcBef>
            </a:pPr>
            <a:r>
              <a:rPr lang="nl-NL" sz="2400" b="1" dirty="0">
                <a:solidFill>
                  <a:srgbClr val="C00000"/>
                </a:solidFill>
              </a:rPr>
              <a:t>Kenmerken Bauhaus architectuur</a:t>
            </a:r>
            <a:endParaRPr lang="en-US" sz="2400" b="1" dirty="0">
              <a:solidFill>
                <a:srgbClr val="C00000"/>
              </a:solidFill>
            </a:endParaRPr>
          </a:p>
          <a:p>
            <a:pPr marL="342900" indent="-342900" eaLnBrk="0" hangingPunct="0">
              <a:lnSpc>
                <a:spcPct val="90000"/>
              </a:lnSpc>
              <a:spcBef>
                <a:spcPct val="20000"/>
              </a:spcBef>
            </a:pPr>
            <a:endParaRPr lang="en-US" sz="2400" dirty="0"/>
          </a:p>
          <a:p>
            <a:pPr marL="285750" indent="-285750" eaLnBrk="0" hangingPunct="0">
              <a:lnSpc>
                <a:spcPct val="90000"/>
              </a:lnSpc>
              <a:spcBef>
                <a:spcPct val="20000"/>
              </a:spcBef>
              <a:buFont typeface="Wingdings" pitchFamily="2" charset="2"/>
              <a:buChar char="§"/>
            </a:pPr>
            <a:r>
              <a:rPr lang="en-US" sz="2400" dirty="0" err="1"/>
              <a:t>Strakke</a:t>
            </a:r>
            <a:r>
              <a:rPr lang="en-US" sz="2400" dirty="0"/>
              <a:t> </a:t>
            </a:r>
            <a:r>
              <a:rPr lang="en-US" sz="2400" dirty="0" err="1"/>
              <a:t>lijnen</a:t>
            </a:r>
            <a:r>
              <a:rPr lang="en-US" sz="2400" dirty="0"/>
              <a:t>, </a:t>
            </a:r>
            <a:r>
              <a:rPr lang="en-US" sz="2400" dirty="0" err="1"/>
              <a:t>zuivere</a:t>
            </a:r>
            <a:r>
              <a:rPr lang="en-US" sz="2400" dirty="0"/>
              <a:t> </a:t>
            </a:r>
            <a:r>
              <a:rPr lang="en-US" sz="2400" dirty="0" err="1"/>
              <a:t>geometrische</a:t>
            </a:r>
            <a:r>
              <a:rPr lang="en-US" sz="2400" dirty="0"/>
              <a:t> </a:t>
            </a:r>
            <a:r>
              <a:rPr lang="en-US" sz="2400" dirty="0" err="1"/>
              <a:t>vormen</a:t>
            </a:r>
            <a:r>
              <a:rPr lang="en-US" sz="2400" dirty="0"/>
              <a:t>: </a:t>
            </a:r>
            <a:r>
              <a:rPr lang="en-US" sz="2400" b="1" dirty="0"/>
              <a:t>less is more</a:t>
            </a:r>
          </a:p>
          <a:p>
            <a:pPr marL="285750" indent="-285750" eaLnBrk="0" hangingPunct="0">
              <a:lnSpc>
                <a:spcPct val="90000"/>
              </a:lnSpc>
              <a:spcBef>
                <a:spcPct val="20000"/>
              </a:spcBef>
              <a:buFont typeface="Wingdings" pitchFamily="2" charset="2"/>
              <a:buChar char="§"/>
            </a:pPr>
            <a:endParaRPr lang="en-US" sz="2400" b="1" dirty="0"/>
          </a:p>
          <a:p>
            <a:pPr marL="285750" indent="-285750" eaLnBrk="0" hangingPunct="0">
              <a:lnSpc>
                <a:spcPct val="90000"/>
              </a:lnSpc>
              <a:spcBef>
                <a:spcPct val="20000"/>
              </a:spcBef>
              <a:buFont typeface="Wingdings" pitchFamily="2" charset="2"/>
              <a:buChar char="§"/>
            </a:pPr>
            <a:r>
              <a:rPr lang="en-US" sz="2400" b="1" dirty="0" err="1"/>
              <a:t>Skeletconstructies</a:t>
            </a:r>
            <a:r>
              <a:rPr lang="en-US" sz="2400" dirty="0"/>
              <a:t> (</a:t>
            </a:r>
            <a:r>
              <a:rPr lang="en-US" sz="2400" dirty="0" err="1"/>
              <a:t>beton</a:t>
            </a:r>
            <a:r>
              <a:rPr lang="en-US" sz="2400" dirty="0"/>
              <a:t>)</a:t>
            </a:r>
          </a:p>
          <a:p>
            <a:pPr marL="285750" indent="-285750" eaLnBrk="0" hangingPunct="0">
              <a:lnSpc>
                <a:spcPct val="90000"/>
              </a:lnSpc>
              <a:spcBef>
                <a:spcPct val="20000"/>
              </a:spcBef>
              <a:buFont typeface="Wingdings" pitchFamily="2" charset="2"/>
              <a:buChar char="§"/>
            </a:pPr>
            <a:endParaRPr lang="en-US" sz="2400" dirty="0"/>
          </a:p>
          <a:p>
            <a:pPr marL="285750" indent="-285750" eaLnBrk="0" hangingPunct="0">
              <a:lnSpc>
                <a:spcPct val="90000"/>
              </a:lnSpc>
              <a:spcBef>
                <a:spcPct val="20000"/>
              </a:spcBef>
              <a:buFont typeface="Wingdings" pitchFamily="2" charset="2"/>
              <a:buChar char="§"/>
            </a:pPr>
            <a:r>
              <a:rPr lang="en-US" sz="2400" dirty="0" err="1"/>
              <a:t>Voorliefde</a:t>
            </a:r>
            <a:r>
              <a:rPr lang="en-US" sz="2400" dirty="0"/>
              <a:t> </a:t>
            </a:r>
            <a:r>
              <a:rPr lang="en-US" sz="2400" dirty="0" err="1"/>
              <a:t>voor</a:t>
            </a:r>
            <a:r>
              <a:rPr lang="en-US" sz="2400" dirty="0"/>
              <a:t> </a:t>
            </a:r>
            <a:r>
              <a:rPr lang="en-US" sz="2400" b="1" dirty="0" err="1"/>
              <a:t>glazen</a:t>
            </a:r>
            <a:r>
              <a:rPr lang="en-US" sz="2400" b="1" dirty="0"/>
              <a:t> </a:t>
            </a:r>
            <a:r>
              <a:rPr lang="en-US" sz="2400" dirty="0" err="1"/>
              <a:t>buitenwanden</a:t>
            </a:r>
            <a:r>
              <a:rPr lang="en-US" sz="2400" dirty="0"/>
              <a:t> (</a:t>
            </a:r>
            <a:r>
              <a:rPr lang="en-US" sz="2400" dirty="0" err="1"/>
              <a:t>glaswand</a:t>
            </a:r>
            <a:r>
              <a:rPr lang="en-US" sz="2400" dirty="0"/>
              <a:t> )</a:t>
            </a:r>
          </a:p>
          <a:p>
            <a:pPr marL="285750" indent="-285750" eaLnBrk="0" hangingPunct="0">
              <a:lnSpc>
                <a:spcPct val="90000"/>
              </a:lnSpc>
              <a:spcBef>
                <a:spcPct val="20000"/>
              </a:spcBef>
              <a:buFont typeface="Wingdings" pitchFamily="2" charset="2"/>
              <a:buChar char="§"/>
            </a:pPr>
            <a:endParaRPr lang="en-US" sz="2400" dirty="0"/>
          </a:p>
          <a:p>
            <a:pPr marL="285750" indent="-285750" eaLnBrk="0" hangingPunct="0">
              <a:lnSpc>
                <a:spcPct val="90000"/>
              </a:lnSpc>
              <a:spcBef>
                <a:spcPct val="20000"/>
              </a:spcBef>
              <a:buFont typeface="Wingdings" pitchFamily="2" charset="2"/>
              <a:buChar char="§"/>
            </a:pPr>
            <a:r>
              <a:rPr lang="en-US" sz="2400" dirty="0" err="1"/>
              <a:t>Gebouwen</a:t>
            </a:r>
            <a:r>
              <a:rPr lang="en-US" sz="2400" dirty="0"/>
              <a:t> </a:t>
            </a:r>
            <a:r>
              <a:rPr lang="en-US" sz="2400" dirty="0" err="1"/>
              <a:t>bestaande</a:t>
            </a:r>
            <a:r>
              <a:rPr lang="en-US" sz="2400" dirty="0"/>
              <a:t> </a:t>
            </a:r>
            <a:r>
              <a:rPr lang="en-US" sz="2400" dirty="0" err="1"/>
              <a:t>uit</a:t>
            </a:r>
            <a:r>
              <a:rPr lang="en-US" sz="2400" dirty="0"/>
              <a:t> </a:t>
            </a:r>
            <a:r>
              <a:rPr lang="en-US" sz="2400" dirty="0" err="1"/>
              <a:t>eenvoudige</a:t>
            </a:r>
            <a:r>
              <a:rPr lang="en-US" sz="2400" dirty="0"/>
              <a:t> </a:t>
            </a:r>
            <a:r>
              <a:rPr lang="en-US" sz="2400" b="1" dirty="0" err="1"/>
              <a:t>geometrische</a:t>
            </a:r>
            <a:r>
              <a:rPr lang="en-US" sz="2400" dirty="0"/>
              <a:t> </a:t>
            </a:r>
            <a:r>
              <a:rPr lang="en-US" sz="2400" dirty="0" err="1"/>
              <a:t>vormen</a:t>
            </a:r>
            <a:endParaRPr lang="nl-NL" sz="2400" b="1" dirty="0"/>
          </a:p>
          <a:p>
            <a:pPr marL="342900" indent="-342900" algn="just" eaLnBrk="0" hangingPunct="0">
              <a:lnSpc>
                <a:spcPct val="90000"/>
              </a:lnSpc>
              <a:spcBef>
                <a:spcPct val="20000"/>
              </a:spcBef>
              <a:buFontTx/>
              <a:buChar char="•"/>
            </a:pPr>
            <a:endParaRPr lang="nl-NL" b="1" dirty="0"/>
          </a:p>
        </p:txBody>
      </p:sp>
      <p:pic>
        <p:nvPicPr>
          <p:cNvPr id="62468" name="Picture 12" descr="get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8644" y="573151"/>
            <a:ext cx="4321175" cy="30416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69" name="Text Box 13"/>
          <p:cNvSpPr txBox="1">
            <a:spLocks noChangeArrowheads="1"/>
          </p:cNvSpPr>
          <p:nvPr/>
        </p:nvSpPr>
        <p:spPr bwMode="auto">
          <a:xfrm>
            <a:off x="7558644" y="3703320"/>
            <a:ext cx="4221480" cy="784830"/>
          </a:xfrm>
          <a:prstGeom prst="rect">
            <a:avLst/>
          </a:prstGeom>
          <a:noFill/>
          <a:ln w="9525">
            <a:noFill/>
            <a:miter lim="800000"/>
            <a:headEnd/>
            <a:tailEnd/>
          </a:ln>
        </p:spPr>
        <p:txBody>
          <a:bodyPr wrap="square">
            <a:prstTxWarp prst="textNoShape">
              <a:avLst/>
            </a:prstTxWarp>
            <a:spAutoFit/>
          </a:bodyPr>
          <a:lstStyle/>
          <a:p>
            <a:r>
              <a:rPr lang="en-US" dirty="0"/>
              <a:t>Het </a:t>
            </a:r>
            <a:r>
              <a:rPr lang="en-US" dirty="0" err="1"/>
              <a:t>academie</a:t>
            </a:r>
            <a:r>
              <a:rPr lang="en-US" dirty="0"/>
              <a:t> </a:t>
            </a:r>
            <a:r>
              <a:rPr lang="en-US" dirty="0" err="1"/>
              <a:t>gebouw</a:t>
            </a:r>
            <a:r>
              <a:rPr lang="en-US" dirty="0"/>
              <a:t> door Gropius</a:t>
            </a:r>
          </a:p>
          <a:p>
            <a:pPr>
              <a:spcBef>
                <a:spcPct val="50000"/>
              </a:spcBef>
            </a:pPr>
            <a:endParaRPr lang="nl-NL" dirty="0"/>
          </a:p>
        </p:txBody>
      </p:sp>
      <p:sp>
        <p:nvSpPr>
          <p:cNvPr id="8" name="Titel 1">
            <a:extLst>
              <a:ext uri="{FF2B5EF4-FFF2-40B4-BE49-F238E27FC236}">
                <a16:creationId xmlns:a16="http://schemas.microsoft.com/office/drawing/2014/main" id="{9F72BB66-CA48-B643-80AF-37EA7C1A0EC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Bauhaus (1919 - 1932)</a:t>
            </a:r>
            <a:endParaRPr lang="nl-NL" dirty="0"/>
          </a:p>
        </p:txBody>
      </p:sp>
      <p:pic>
        <p:nvPicPr>
          <p:cNvPr id="9" name="Picture 8" descr="800px-Bauhaus-Dessau_main_building">
            <a:extLst>
              <a:ext uri="{FF2B5EF4-FFF2-40B4-BE49-F238E27FC236}">
                <a16:creationId xmlns:a16="http://schemas.microsoft.com/office/drawing/2014/main" id="{41412679-161A-B14E-86EC-EAA1272404F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579068" y="4095735"/>
            <a:ext cx="3549180" cy="24862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5165419"/>
      </p:ext>
    </p:extLst>
  </p:cSld>
  <p:clrMapOvr>
    <a:masterClrMapping/>
  </p:clrMapOvr>
  <p:transition advClick="0"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430637647_098949bb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1495" y="1146355"/>
            <a:ext cx="2746059" cy="29898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7635" name="Picture 3" descr="0000340900-0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8637" y="4297678"/>
            <a:ext cx="3288917" cy="24630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467536037_fe5ecdda9e">
            <a:extLst>
              <a:ext uri="{FF2B5EF4-FFF2-40B4-BE49-F238E27FC236}">
                <a16:creationId xmlns:a16="http://schemas.microsoft.com/office/drawing/2014/main" id="{FAE88559-EBE3-4340-A9AB-26C5258E10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5611" y="1364999"/>
            <a:ext cx="4218269" cy="277116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descr="357234532_43972bc7b5">
            <a:extLst>
              <a:ext uri="{FF2B5EF4-FFF2-40B4-BE49-F238E27FC236}">
                <a16:creationId xmlns:a16="http://schemas.microsoft.com/office/drawing/2014/main" id="{03C58242-8C5E-274A-9696-21B0EC2466B7}"/>
              </a:ext>
            </a:extLst>
          </p:cNvPr>
          <p:cNvPicPr>
            <a:picLocks noChangeAspect="1" noChangeArrowheads="1"/>
          </p:cNvPicPr>
          <p:nvPr/>
        </p:nvPicPr>
        <p:blipFill>
          <a:blip r:embed="rId6"/>
          <a:srcRect/>
          <a:stretch>
            <a:fillRect/>
          </a:stretch>
        </p:blipFill>
        <p:spPr bwMode="auto">
          <a:xfrm>
            <a:off x="7493923" y="308156"/>
            <a:ext cx="4264895" cy="56143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Gropius haus srair">
            <a:extLst>
              <a:ext uri="{FF2B5EF4-FFF2-40B4-BE49-F238E27FC236}">
                <a16:creationId xmlns:a16="http://schemas.microsoft.com/office/drawing/2014/main" id="{DAC8DE0C-54FE-5540-8F3A-286B0DF85D4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5611" y="4297679"/>
            <a:ext cx="1848771" cy="24630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411192101_deb2a10613">
            <a:extLst>
              <a:ext uri="{FF2B5EF4-FFF2-40B4-BE49-F238E27FC236}">
                <a16:creationId xmlns:a16="http://schemas.microsoft.com/office/drawing/2014/main" id="{0B41897F-9F47-6947-B73B-4D244B6A2E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90751" y="4297679"/>
            <a:ext cx="1641517" cy="24630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el 1">
            <a:extLst>
              <a:ext uri="{FF2B5EF4-FFF2-40B4-BE49-F238E27FC236}">
                <a16:creationId xmlns:a16="http://schemas.microsoft.com/office/drawing/2014/main" id="{329DED3E-19E0-E343-8CC9-AF0AE7416627}"/>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9">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Bauhaus</a:t>
            </a:r>
            <a:endParaRPr lang="nl-NL" dirty="0"/>
          </a:p>
        </p:txBody>
      </p:sp>
      <p:sp>
        <p:nvSpPr>
          <p:cNvPr id="11" name="Text Box 2">
            <a:extLst>
              <a:ext uri="{FF2B5EF4-FFF2-40B4-BE49-F238E27FC236}">
                <a16:creationId xmlns:a16="http://schemas.microsoft.com/office/drawing/2014/main" id="{BD6A3C36-CC6E-B34D-BACB-56028DC5A3B6}"/>
              </a:ext>
            </a:extLst>
          </p:cNvPr>
          <p:cNvSpPr txBox="1">
            <a:spLocks noChangeArrowheads="1"/>
          </p:cNvSpPr>
          <p:nvPr/>
        </p:nvSpPr>
        <p:spPr bwMode="auto">
          <a:xfrm>
            <a:off x="8005572" y="6153331"/>
            <a:ext cx="6245352" cy="951030"/>
          </a:xfrm>
          <a:prstGeom prst="rect">
            <a:avLst/>
          </a:prstGeom>
          <a:noFill/>
          <a:ln w="9525">
            <a:noFill/>
            <a:miter lim="800000"/>
            <a:headEnd/>
            <a:tailEnd/>
          </a:ln>
        </p:spPr>
        <p:txBody>
          <a:bodyPr wrap="square">
            <a:prstTxWarp prst="textNoShape">
              <a:avLst/>
            </a:prstTxWarp>
            <a:spAutoFit/>
          </a:bodyPr>
          <a:lstStyle/>
          <a:p>
            <a:pPr marL="342900" indent="-342900" eaLnBrk="0" hangingPunct="0">
              <a:lnSpc>
                <a:spcPct val="90000"/>
              </a:lnSpc>
              <a:spcBef>
                <a:spcPct val="20000"/>
              </a:spcBef>
            </a:pPr>
            <a:r>
              <a:rPr lang="nl-NL" b="1" dirty="0">
                <a:solidFill>
                  <a:srgbClr val="C00000"/>
                </a:solidFill>
              </a:rPr>
              <a:t>Bauhaus architectuur</a:t>
            </a:r>
            <a:endParaRPr lang="en-US" b="1" dirty="0">
              <a:solidFill>
                <a:srgbClr val="C00000"/>
              </a:solidFill>
            </a:endParaRPr>
          </a:p>
          <a:p>
            <a:pPr marL="342900" indent="-342900" eaLnBrk="0" hangingPunct="0">
              <a:lnSpc>
                <a:spcPct val="90000"/>
              </a:lnSpc>
              <a:spcBef>
                <a:spcPct val="20000"/>
              </a:spcBef>
            </a:pPr>
            <a:endParaRPr lang="en-US" b="1" dirty="0"/>
          </a:p>
          <a:p>
            <a:pPr marL="342900" indent="-342900" algn="just" eaLnBrk="0" hangingPunct="0">
              <a:lnSpc>
                <a:spcPct val="90000"/>
              </a:lnSpc>
              <a:spcBef>
                <a:spcPct val="20000"/>
              </a:spcBef>
              <a:buFontTx/>
              <a:buChar char="•"/>
            </a:pPr>
            <a:endParaRPr lang="nl-NL" b="1" dirty="0"/>
          </a:p>
        </p:txBody>
      </p:sp>
    </p:spTree>
    <p:extLst>
      <p:ext uri="{BB962C8B-B14F-4D97-AF65-F5344CB8AC3E}">
        <p14:creationId xmlns:p14="http://schemas.microsoft.com/office/powerpoint/2010/main" val="87032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3035" y="1400006"/>
            <a:ext cx="5716495" cy="5170646"/>
          </a:xfrm>
          <a:prstGeom prst="rect">
            <a:avLst/>
          </a:prstGeom>
        </p:spPr>
        <p:txBody>
          <a:bodyPr wrap="square">
            <a:spAutoFit/>
          </a:bodyPr>
          <a:lstStyle/>
          <a:p>
            <a:r>
              <a:rPr lang="en-US" sz="2400" b="1" u="sng" dirty="0">
                <a:solidFill>
                  <a:srgbClr val="C00000"/>
                </a:solidFill>
              </a:rPr>
              <a:t>Rietveld </a:t>
            </a:r>
            <a:r>
              <a:rPr lang="en-US" sz="2400" b="1" u="sng" dirty="0" err="1">
                <a:solidFill>
                  <a:srgbClr val="C00000"/>
                </a:solidFill>
              </a:rPr>
              <a:t>Schröderhuis</a:t>
            </a:r>
            <a:r>
              <a:rPr lang="en-US" sz="2400" b="1" u="sng" dirty="0">
                <a:solidFill>
                  <a:srgbClr val="C00000"/>
                </a:solidFill>
              </a:rPr>
              <a:t> Utrecht</a:t>
            </a:r>
          </a:p>
          <a:p>
            <a:r>
              <a:rPr lang="en-US" sz="2400" dirty="0"/>
              <a:t>3d </a:t>
            </a:r>
            <a:r>
              <a:rPr lang="en-US" sz="2400" dirty="0" err="1">
                <a:solidFill>
                  <a:srgbClr val="000000"/>
                </a:solidFill>
              </a:rPr>
              <a:t>vertaling</a:t>
            </a:r>
            <a:r>
              <a:rPr lang="en-US" sz="2400" dirty="0">
                <a:solidFill>
                  <a:srgbClr val="000000"/>
                </a:solidFill>
              </a:rPr>
              <a:t> van de </a:t>
            </a:r>
            <a:r>
              <a:rPr lang="en-US" sz="2400" dirty="0" err="1">
                <a:solidFill>
                  <a:srgbClr val="000000"/>
                </a:solidFill>
              </a:rPr>
              <a:t>composities</a:t>
            </a:r>
            <a:r>
              <a:rPr lang="en-US" sz="2400" dirty="0">
                <a:solidFill>
                  <a:srgbClr val="000000"/>
                </a:solidFill>
              </a:rPr>
              <a:t> van </a:t>
            </a:r>
            <a:r>
              <a:rPr lang="en-US" sz="2400" dirty="0" err="1">
                <a:solidFill>
                  <a:srgbClr val="000000"/>
                </a:solidFill>
              </a:rPr>
              <a:t>Mondriaan</a:t>
            </a:r>
            <a:r>
              <a:rPr lang="en-US" sz="2400" dirty="0">
                <a:solidFill>
                  <a:srgbClr val="000000"/>
                </a:solidFill>
              </a:rPr>
              <a:t> en Van </a:t>
            </a:r>
            <a:r>
              <a:rPr lang="en-US" sz="2400" dirty="0" err="1">
                <a:solidFill>
                  <a:srgbClr val="000000"/>
                </a:solidFill>
              </a:rPr>
              <a:t>Doesburg</a:t>
            </a:r>
            <a:r>
              <a:rPr lang="en-US" sz="2400" dirty="0">
                <a:solidFill>
                  <a:srgbClr val="000000"/>
                </a:solidFill>
              </a:rPr>
              <a:t>. </a:t>
            </a:r>
          </a:p>
          <a:p>
            <a:pPr>
              <a:lnSpc>
                <a:spcPct val="90000"/>
              </a:lnSpc>
            </a:pPr>
            <a:endParaRPr lang="en-US" sz="2400" dirty="0">
              <a:solidFill>
                <a:srgbClr val="FF0000"/>
              </a:solidFill>
            </a:endParaRPr>
          </a:p>
          <a:p>
            <a:pPr>
              <a:lnSpc>
                <a:spcPct val="90000"/>
              </a:lnSpc>
            </a:pPr>
            <a:r>
              <a:rPr lang="nl-NL" sz="2400" dirty="0">
                <a:solidFill>
                  <a:srgbClr val="C00000"/>
                </a:solidFill>
              </a:rPr>
              <a:t>Moderne kenmerken exterieur:</a:t>
            </a:r>
          </a:p>
          <a:p>
            <a:pPr marL="285750" indent="-285750">
              <a:buFont typeface="Arial"/>
              <a:buChar char="•"/>
            </a:pPr>
            <a:r>
              <a:rPr lang="nl-NL" sz="2400" dirty="0"/>
              <a:t>Geometrisch</a:t>
            </a:r>
          </a:p>
          <a:p>
            <a:pPr marL="285750" indent="-285750">
              <a:buFont typeface="Arial"/>
              <a:buChar char="•"/>
            </a:pPr>
            <a:r>
              <a:rPr lang="nl-NL" sz="2400" dirty="0"/>
              <a:t>Geen decoratie</a:t>
            </a:r>
          </a:p>
          <a:p>
            <a:pPr marL="285750" indent="-285750">
              <a:buFont typeface="Arial"/>
              <a:buChar char="•"/>
            </a:pPr>
            <a:r>
              <a:rPr lang="nl-NL" sz="2400" dirty="0"/>
              <a:t>Licht en ruimte, open structuur (door de grote raampartijen, geen dragende muren, maar verplaatsbare tussenwanden)</a:t>
            </a:r>
          </a:p>
          <a:p>
            <a:pPr marL="285750" indent="-285750">
              <a:buFont typeface="Arial"/>
              <a:buChar char="•"/>
            </a:pPr>
            <a:r>
              <a:rPr lang="nl-NL" sz="2400" dirty="0"/>
              <a:t>Horizontaal/</a:t>
            </a:r>
            <a:r>
              <a:rPr lang="nl-NL" sz="2400" dirty="0" err="1"/>
              <a:t>vertikaal</a:t>
            </a:r>
            <a:endParaRPr lang="nl-NL" sz="2400" dirty="0"/>
          </a:p>
          <a:p>
            <a:pPr>
              <a:lnSpc>
                <a:spcPct val="90000"/>
              </a:lnSpc>
            </a:pPr>
            <a:endParaRPr lang="en-US" sz="1200" i="1" dirty="0">
              <a:solidFill>
                <a:srgbClr val="000000"/>
              </a:solidFill>
            </a:endParaRPr>
          </a:p>
          <a:p>
            <a:endParaRPr lang="en-US" dirty="0">
              <a:solidFill>
                <a:srgbClr val="000000"/>
              </a:solidFill>
            </a:endParaRPr>
          </a:p>
          <a:p>
            <a:endParaRPr lang="en-US" dirty="0">
              <a:solidFill>
                <a:srgbClr val="FF0000"/>
              </a:solidFill>
            </a:endParaRPr>
          </a:p>
        </p:txBody>
      </p:sp>
      <p:pic>
        <p:nvPicPr>
          <p:cNvPr id="7" name="Picture 6" descr="63621_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2080" y="551344"/>
            <a:ext cx="3016591" cy="20211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Mondriaan.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9998" y="486336"/>
            <a:ext cx="1992248" cy="208612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el 1">
            <a:extLst>
              <a:ext uri="{FF2B5EF4-FFF2-40B4-BE49-F238E27FC236}">
                <a16:creationId xmlns:a16="http://schemas.microsoft.com/office/drawing/2014/main" id="{42CDBD70-4558-8F4F-B33E-E284123B9094}"/>
              </a:ext>
            </a:extLst>
          </p:cNvPr>
          <p:cNvSpPr txBox="1">
            <a:spLocks/>
          </p:cNvSpPr>
          <p:nvPr/>
        </p:nvSpPr>
        <p:spPr>
          <a:xfrm>
            <a:off x="753035" y="486336"/>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Rielveld huis</a:t>
            </a:r>
            <a:endParaRPr lang="nl-NL" dirty="0"/>
          </a:p>
        </p:txBody>
      </p:sp>
      <p:pic>
        <p:nvPicPr>
          <p:cNvPr id="11" name="Picture 5" descr="325226461_97d74a1830_b[1]">
            <a:extLst>
              <a:ext uri="{FF2B5EF4-FFF2-40B4-BE49-F238E27FC236}">
                <a16:creationId xmlns:a16="http://schemas.microsoft.com/office/drawing/2014/main" id="{813E6FAC-8551-5548-B9DE-9EDAB3F4947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89998" y="2803574"/>
            <a:ext cx="4419600" cy="35413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hthoek 11">
            <a:extLst>
              <a:ext uri="{FF2B5EF4-FFF2-40B4-BE49-F238E27FC236}">
                <a16:creationId xmlns:a16="http://schemas.microsoft.com/office/drawing/2014/main" id="{1E964F99-8FC5-244B-85F8-46A0269D25A9}"/>
              </a:ext>
            </a:extLst>
          </p:cNvPr>
          <p:cNvSpPr/>
          <p:nvPr/>
        </p:nvSpPr>
        <p:spPr>
          <a:xfrm>
            <a:off x="7001754" y="6385986"/>
            <a:ext cx="3760984" cy="369332"/>
          </a:xfrm>
          <a:prstGeom prst="rect">
            <a:avLst/>
          </a:prstGeom>
        </p:spPr>
        <p:txBody>
          <a:bodyPr wrap="square">
            <a:spAutoFit/>
          </a:bodyPr>
          <a:lstStyle/>
          <a:p>
            <a:pPr algn="ctr"/>
            <a:r>
              <a:rPr lang="nl-NL" b="0" i="0" dirty="0">
                <a:solidFill>
                  <a:srgbClr val="212529"/>
                </a:solidFill>
                <a:effectLst/>
              </a:rPr>
              <a:t>Boek pagina 194</a:t>
            </a:r>
            <a:endParaRPr lang="nl-NL" dirty="0"/>
          </a:p>
        </p:txBody>
      </p:sp>
    </p:spTree>
    <p:extLst>
      <p:ext uri="{BB962C8B-B14F-4D97-AF65-F5344CB8AC3E}">
        <p14:creationId xmlns:p14="http://schemas.microsoft.com/office/powerpoint/2010/main" val="371845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0866759.jpg"/>
          <p:cNvPicPr>
            <a:picLocks noChangeAspect="1"/>
          </p:cNvPicPr>
          <p:nvPr/>
        </p:nvPicPr>
        <p:blipFill>
          <a:blip r:embed="rId3"/>
          <a:stretch>
            <a:fillRect/>
          </a:stretch>
        </p:blipFill>
        <p:spPr>
          <a:xfrm>
            <a:off x="8077200" y="3499245"/>
            <a:ext cx="2460028" cy="29083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10866787.jpg"/>
          <p:cNvPicPr>
            <a:picLocks noChangeAspect="1"/>
          </p:cNvPicPr>
          <p:nvPr/>
        </p:nvPicPr>
        <p:blipFill>
          <a:blip r:embed="rId4"/>
          <a:stretch>
            <a:fillRect/>
          </a:stretch>
        </p:blipFill>
        <p:spPr>
          <a:xfrm>
            <a:off x="5330414" y="3459790"/>
            <a:ext cx="2590800" cy="294775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6" name="Text Box 4"/>
          <p:cNvSpPr txBox="1">
            <a:spLocks noChangeArrowheads="1"/>
          </p:cNvSpPr>
          <p:nvPr/>
        </p:nvSpPr>
        <p:spPr bwMode="auto">
          <a:xfrm>
            <a:off x="753034" y="1291008"/>
            <a:ext cx="4779085" cy="4247317"/>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dirty="0"/>
              <a:t> </a:t>
            </a:r>
          </a:p>
          <a:p>
            <a:pPr eaLnBrk="0" hangingPunct="0">
              <a:spcBef>
                <a:spcPct val="50000"/>
              </a:spcBef>
            </a:pPr>
            <a:r>
              <a:rPr lang="en-US" sz="2400" dirty="0" err="1">
                <a:solidFill>
                  <a:srgbClr val="C00000"/>
                </a:solidFill>
              </a:rPr>
              <a:t>Moderne</a:t>
            </a:r>
            <a:r>
              <a:rPr lang="en-US" sz="2400" dirty="0">
                <a:solidFill>
                  <a:srgbClr val="C00000"/>
                </a:solidFill>
              </a:rPr>
              <a:t> </a:t>
            </a:r>
            <a:r>
              <a:rPr lang="en-US" sz="2400" dirty="0" err="1">
                <a:solidFill>
                  <a:srgbClr val="C00000"/>
                </a:solidFill>
              </a:rPr>
              <a:t>kenmerken</a:t>
            </a:r>
            <a:r>
              <a:rPr lang="en-US" sz="2400" dirty="0">
                <a:solidFill>
                  <a:srgbClr val="C00000"/>
                </a:solidFill>
              </a:rPr>
              <a:t> </a:t>
            </a:r>
            <a:r>
              <a:rPr lang="en-US" sz="2400" dirty="0" err="1">
                <a:solidFill>
                  <a:srgbClr val="C00000"/>
                </a:solidFill>
              </a:rPr>
              <a:t>interieur</a:t>
            </a:r>
            <a:endParaRPr lang="en-US" sz="2400" dirty="0">
              <a:solidFill>
                <a:srgbClr val="C00000"/>
              </a:solidFill>
            </a:endParaRPr>
          </a:p>
          <a:p>
            <a:pPr eaLnBrk="0" hangingPunct="0">
              <a:spcBef>
                <a:spcPct val="50000"/>
              </a:spcBef>
              <a:buFontTx/>
              <a:buChar char="•"/>
            </a:pPr>
            <a:r>
              <a:rPr lang="en-US" sz="2400" dirty="0"/>
              <a:t> </a:t>
            </a:r>
            <a:r>
              <a:rPr lang="en-US" sz="2400" dirty="0" err="1"/>
              <a:t>Horizontaal</a:t>
            </a:r>
            <a:r>
              <a:rPr lang="en-US" sz="2400" dirty="0"/>
              <a:t> en </a:t>
            </a:r>
            <a:r>
              <a:rPr lang="en-US" sz="2400" dirty="0" err="1"/>
              <a:t>verticaal</a:t>
            </a:r>
            <a:endParaRPr lang="en-US" sz="2400" dirty="0"/>
          </a:p>
          <a:p>
            <a:pPr eaLnBrk="0" hangingPunct="0">
              <a:spcBef>
                <a:spcPct val="50000"/>
              </a:spcBef>
              <a:buFontTx/>
              <a:buChar char="•"/>
            </a:pPr>
            <a:r>
              <a:rPr lang="en-US" sz="2400" dirty="0"/>
              <a:t> </a:t>
            </a:r>
            <a:r>
              <a:rPr lang="en-US" sz="2400" dirty="0" err="1"/>
              <a:t>Doorlopende</a:t>
            </a:r>
            <a:r>
              <a:rPr lang="en-US" sz="2400" dirty="0"/>
              <a:t> </a:t>
            </a:r>
            <a:r>
              <a:rPr lang="en-US" sz="2400" dirty="0" err="1"/>
              <a:t>balken</a:t>
            </a:r>
            <a:endParaRPr lang="en-US" sz="2400" dirty="0"/>
          </a:p>
          <a:p>
            <a:pPr eaLnBrk="0" hangingPunct="0">
              <a:spcBef>
                <a:spcPct val="50000"/>
              </a:spcBef>
              <a:buFontTx/>
              <a:buChar char="•"/>
            </a:pPr>
            <a:r>
              <a:rPr lang="en-US" sz="2400" dirty="0"/>
              <a:t> </a:t>
            </a:r>
            <a:r>
              <a:rPr lang="en-US" sz="2400" dirty="0" err="1"/>
              <a:t>Functioneel</a:t>
            </a:r>
            <a:endParaRPr lang="en-US" sz="2400" dirty="0"/>
          </a:p>
          <a:p>
            <a:pPr eaLnBrk="0" hangingPunct="0">
              <a:spcBef>
                <a:spcPct val="50000"/>
              </a:spcBef>
              <a:buFontTx/>
              <a:buChar char="•"/>
            </a:pPr>
            <a:r>
              <a:rPr lang="en-US" sz="2400" dirty="0"/>
              <a:t> Sober</a:t>
            </a:r>
          </a:p>
          <a:p>
            <a:pPr eaLnBrk="0" hangingPunct="0">
              <a:spcBef>
                <a:spcPct val="50000"/>
              </a:spcBef>
              <a:buFontTx/>
              <a:buChar char="•"/>
            </a:pPr>
            <a:r>
              <a:rPr lang="en-US" sz="2400" dirty="0"/>
              <a:t> </a:t>
            </a:r>
            <a:r>
              <a:rPr lang="en-US" sz="2400" dirty="0" err="1"/>
              <a:t>Hoekig</a:t>
            </a:r>
            <a:endParaRPr lang="en-US" sz="2400" dirty="0"/>
          </a:p>
          <a:p>
            <a:pPr eaLnBrk="0" hangingPunct="0">
              <a:spcBef>
                <a:spcPct val="50000"/>
              </a:spcBef>
              <a:buFontTx/>
              <a:buChar char="•"/>
            </a:pPr>
            <a:r>
              <a:rPr lang="en-US" sz="2400" dirty="0"/>
              <a:t> </a:t>
            </a:r>
            <a:r>
              <a:rPr lang="en-US" sz="2400" dirty="0" err="1"/>
              <a:t>Geen</a:t>
            </a:r>
            <a:r>
              <a:rPr lang="en-US" sz="2400" dirty="0"/>
              <a:t> </a:t>
            </a:r>
            <a:r>
              <a:rPr lang="en-US" sz="2400" dirty="0" err="1"/>
              <a:t>versiering</a:t>
            </a:r>
            <a:endParaRPr lang="en-US" sz="2400" dirty="0"/>
          </a:p>
        </p:txBody>
      </p:sp>
      <p:pic>
        <p:nvPicPr>
          <p:cNvPr id="7" name="Picture 3" descr="gerrit_rietveld_stuhl_red_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8759414" y="936594"/>
            <a:ext cx="2819400" cy="23181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el 1">
            <a:extLst>
              <a:ext uri="{FF2B5EF4-FFF2-40B4-BE49-F238E27FC236}">
                <a16:creationId xmlns:a16="http://schemas.microsoft.com/office/drawing/2014/main" id="{B917A33D-4078-134E-A6DC-DAB9253EA2D2}"/>
              </a:ext>
            </a:extLst>
          </p:cNvPr>
          <p:cNvSpPr txBox="1">
            <a:spLocks/>
          </p:cNvSpPr>
          <p:nvPr/>
        </p:nvSpPr>
        <p:spPr>
          <a:xfrm>
            <a:off x="753035" y="486336"/>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Rielveld huis</a:t>
            </a:r>
            <a:endParaRPr lang="nl-NL" dirty="0"/>
          </a:p>
        </p:txBody>
      </p:sp>
    </p:spTree>
    <p:extLst>
      <p:ext uri="{BB962C8B-B14F-4D97-AF65-F5344CB8AC3E}">
        <p14:creationId xmlns:p14="http://schemas.microsoft.com/office/powerpoint/2010/main" val="127573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188720" y="1628777"/>
            <a:ext cx="5639398" cy="4801314"/>
          </a:xfrm>
          <a:prstGeom prst="rect">
            <a:avLst/>
          </a:prstGeom>
          <a:noFill/>
          <a:ln w="9525">
            <a:noFill/>
            <a:miter lim="800000"/>
            <a:headEnd/>
            <a:tailEnd/>
          </a:ln>
        </p:spPr>
        <p:txBody>
          <a:bodyPr wrap="square">
            <a:prstTxWarp prst="textNoShape">
              <a:avLst/>
            </a:prstTxWarp>
            <a:spAutoFit/>
          </a:bodyPr>
          <a:lstStyle/>
          <a:p>
            <a:r>
              <a:rPr lang="nl-NL" b="1" u="sng" dirty="0">
                <a:solidFill>
                  <a:srgbClr val="C00000"/>
                </a:solidFill>
              </a:rPr>
              <a:t>Amerikaans architect: </a:t>
            </a:r>
          </a:p>
          <a:p>
            <a:endParaRPr lang="nl-NL" b="1" dirty="0"/>
          </a:p>
          <a:p>
            <a:r>
              <a:rPr lang="nl-NL" dirty="0"/>
              <a:t>Inspireerde vele moderne </a:t>
            </a:r>
            <a:r>
              <a:rPr lang="nl-NL" dirty="0" err="1"/>
              <a:t>acrchitecten</a:t>
            </a:r>
            <a:r>
              <a:rPr lang="nl-NL" dirty="0"/>
              <a:t>,</a:t>
            </a:r>
          </a:p>
          <a:p>
            <a:pPr marL="285750" indent="-285750">
              <a:buFont typeface="Arial"/>
              <a:buChar char="•"/>
            </a:pPr>
            <a:endParaRPr lang="nl-NL" b="1" dirty="0"/>
          </a:p>
          <a:p>
            <a:r>
              <a:rPr lang="nl-NL" dirty="0"/>
              <a:t>Zgn</a:t>
            </a:r>
            <a:r>
              <a:rPr lang="nl-NL" b="1" dirty="0"/>
              <a:t>. Organische architectuur: </a:t>
            </a:r>
            <a:r>
              <a:rPr lang="nl-NL" dirty="0"/>
              <a:t>huizen sloten aan bij natuurlijke omgeving</a:t>
            </a:r>
            <a:r>
              <a:rPr lang="nl-NL" b="1" dirty="0"/>
              <a:t>: </a:t>
            </a:r>
            <a:r>
              <a:rPr lang="nl-NL" dirty="0"/>
              <a:t>gebouw wordt opgenomen in de natuur</a:t>
            </a:r>
            <a:r>
              <a:rPr lang="nl-NL" b="1" dirty="0"/>
              <a:t> </a:t>
            </a:r>
          </a:p>
          <a:p>
            <a:pPr marL="285750" indent="-285750">
              <a:buFont typeface="Arial"/>
              <a:buChar char="•"/>
            </a:pPr>
            <a:endParaRPr lang="nl-NL" dirty="0"/>
          </a:p>
          <a:p>
            <a:r>
              <a:rPr lang="nl-NL" b="1" dirty="0">
                <a:solidFill>
                  <a:srgbClr val="C00000"/>
                </a:solidFill>
              </a:rPr>
              <a:t>Kenmerken:</a:t>
            </a:r>
          </a:p>
          <a:p>
            <a:pPr marL="285750" indent="-285750">
              <a:buFont typeface="Arial"/>
              <a:buChar char="•"/>
            </a:pPr>
            <a:r>
              <a:rPr lang="nl-NL" dirty="0"/>
              <a:t>horizontale lijnen,</a:t>
            </a:r>
          </a:p>
          <a:p>
            <a:pPr marL="285750" indent="-285750">
              <a:buFont typeface="Arial"/>
              <a:buChar char="•"/>
            </a:pPr>
            <a:r>
              <a:rPr lang="nl-NL" dirty="0"/>
              <a:t>binnen –en buitenkant lopen vloeiend in elkaar over: grote overstekende dakranden,</a:t>
            </a:r>
          </a:p>
          <a:p>
            <a:pPr marL="285750" indent="-285750">
              <a:buFont typeface="Arial"/>
              <a:buChar char="•"/>
            </a:pPr>
            <a:r>
              <a:rPr lang="nl-NL" dirty="0"/>
              <a:t>plat dak en lage plafonds, </a:t>
            </a:r>
          </a:p>
          <a:p>
            <a:pPr marL="285750" indent="-285750">
              <a:buFont typeface="Arial"/>
              <a:buChar char="•"/>
            </a:pPr>
            <a:r>
              <a:rPr lang="nl-NL" dirty="0"/>
              <a:t>ramen: ononderbroken stukken </a:t>
            </a:r>
            <a:r>
              <a:rPr lang="nl-NL" b="1" dirty="0"/>
              <a:t>glas</a:t>
            </a:r>
            <a:r>
              <a:rPr lang="nl-NL" dirty="0"/>
              <a:t> </a:t>
            </a:r>
          </a:p>
          <a:p>
            <a:pPr marL="285750" indent="-285750">
              <a:buFont typeface="Arial"/>
              <a:buChar char="•"/>
            </a:pPr>
            <a:r>
              <a:rPr lang="nl-NL" dirty="0"/>
              <a:t>gebruik van </a:t>
            </a:r>
            <a:r>
              <a:rPr lang="nl-NL" b="1" dirty="0"/>
              <a:t>beton</a:t>
            </a:r>
            <a:r>
              <a:rPr lang="nl-NL" dirty="0"/>
              <a:t> in combinatie met natuurlijke materialen </a:t>
            </a:r>
          </a:p>
          <a:p>
            <a:pPr marL="285750" indent="-285750">
              <a:buFont typeface="Arial"/>
              <a:buChar char="•"/>
            </a:pPr>
            <a:r>
              <a:rPr lang="nl-NL" dirty="0"/>
              <a:t>doorlopende ruimtes in het interieur</a:t>
            </a:r>
          </a:p>
        </p:txBody>
      </p:sp>
      <p:pic>
        <p:nvPicPr>
          <p:cNvPr id="5" name="Picture 4" descr="250px-Wrightfallingwater.jpg"/>
          <p:cNvPicPr>
            <a:picLocks noChangeAspect="1"/>
          </p:cNvPicPr>
          <p:nvPr/>
        </p:nvPicPr>
        <p:blipFill>
          <a:blip r:embed="rId3"/>
          <a:stretch>
            <a:fillRect/>
          </a:stretch>
        </p:blipFill>
        <p:spPr>
          <a:xfrm>
            <a:off x="7010400" y="1447800"/>
            <a:ext cx="3348105" cy="50355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el 1">
            <a:extLst>
              <a:ext uri="{FF2B5EF4-FFF2-40B4-BE49-F238E27FC236}">
                <a16:creationId xmlns:a16="http://schemas.microsoft.com/office/drawing/2014/main" id="{2A84A060-11E1-EB43-92A1-CB5ACD83591D}"/>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Frank </a:t>
            </a:r>
            <a:r>
              <a:rPr lang="nl-NL" altLang="nl-NL" b="1" dirty="0" err="1">
                <a:ea typeface="ＭＳ Ｐゴシック" panose="020B0600070205080204" pitchFamily="34" charset="-128"/>
              </a:rPr>
              <a:t>lloyd</a:t>
            </a:r>
            <a:r>
              <a:rPr lang="nl-NL" altLang="nl-NL" b="1" dirty="0">
                <a:ea typeface="ＭＳ Ｐゴシック" panose="020B0600070205080204" pitchFamily="34" charset="-128"/>
              </a:rPr>
              <a:t> </a:t>
            </a:r>
            <a:r>
              <a:rPr lang="nl-NL" altLang="nl-NL" b="1" dirty="0" err="1">
                <a:ea typeface="ＭＳ Ｐゴシック" panose="020B0600070205080204" pitchFamily="34" charset="-128"/>
              </a:rPr>
              <a:t>wright</a:t>
            </a:r>
            <a:endParaRPr lang="nl-NL" dirty="0"/>
          </a:p>
        </p:txBody>
      </p:sp>
    </p:spTree>
    <p:extLst>
      <p:ext uri="{BB962C8B-B14F-4D97-AF65-F5344CB8AC3E}">
        <p14:creationId xmlns:p14="http://schemas.microsoft.com/office/powerpoint/2010/main" val="4112958887"/>
      </p:ext>
    </p:extLst>
  </p:cSld>
  <p:clrMapOvr>
    <a:masterClrMapping/>
  </p:clrMapOvr>
  <p:transition advClick="0"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right_FallingWater.jpg"/>
          <p:cNvPicPr>
            <a:picLocks noChangeAspect="1"/>
          </p:cNvPicPr>
          <p:nvPr/>
        </p:nvPicPr>
        <p:blipFill>
          <a:blip r:embed="rId2"/>
          <a:stretch>
            <a:fillRect/>
          </a:stretch>
        </p:blipFill>
        <p:spPr>
          <a:xfrm>
            <a:off x="1828801" y="1665941"/>
            <a:ext cx="4419601" cy="33257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prairie-iStock_000000160679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7527" y="3275285"/>
            <a:ext cx="4982344" cy="33728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6509871" y="1326859"/>
            <a:ext cx="3810000" cy="1477328"/>
          </a:xfrm>
          <a:prstGeom prst="rect">
            <a:avLst/>
          </a:prstGeom>
        </p:spPr>
        <p:txBody>
          <a:bodyPr wrap="square">
            <a:spAutoFit/>
          </a:bodyPr>
          <a:lstStyle/>
          <a:p>
            <a:endParaRPr lang="en-US" dirty="0"/>
          </a:p>
          <a:p>
            <a:r>
              <a:rPr lang="en-US" b="1" dirty="0" err="1"/>
              <a:t>Gebouw</a:t>
            </a:r>
            <a:r>
              <a:rPr lang="en-US" b="1" dirty="0"/>
              <a:t> en de </a:t>
            </a:r>
            <a:r>
              <a:rPr lang="en-US" b="1" dirty="0" err="1"/>
              <a:t>omgeving</a:t>
            </a:r>
            <a:r>
              <a:rPr lang="en-US" b="1" dirty="0"/>
              <a:t> </a:t>
            </a:r>
            <a:r>
              <a:rPr lang="en-US" b="1" dirty="0" err="1"/>
              <a:t>als</a:t>
            </a:r>
            <a:r>
              <a:rPr lang="en-US" b="1" dirty="0"/>
              <a:t> </a:t>
            </a:r>
            <a:r>
              <a:rPr lang="en-US" b="1" dirty="0" err="1"/>
              <a:t>totaalconcept</a:t>
            </a:r>
            <a:r>
              <a:rPr lang="en-US" b="1" dirty="0"/>
              <a:t>: </a:t>
            </a:r>
            <a:r>
              <a:rPr lang="en-US" dirty="0"/>
              <a:t>het </a:t>
            </a:r>
            <a:r>
              <a:rPr lang="en-US" dirty="0" err="1"/>
              <a:t>landhuis</a:t>
            </a:r>
            <a:r>
              <a:rPr lang="en-US" dirty="0"/>
              <a:t> "Falling water" (1939), </a:t>
            </a:r>
            <a:r>
              <a:rPr lang="en-US" dirty="0" err="1"/>
              <a:t>dat</a:t>
            </a:r>
            <a:r>
              <a:rPr lang="en-US" dirty="0"/>
              <a:t> </a:t>
            </a:r>
            <a:r>
              <a:rPr lang="en-US" dirty="0" err="1"/>
              <a:t>boven</a:t>
            </a:r>
            <a:r>
              <a:rPr lang="en-US" dirty="0"/>
              <a:t> </a:t>
            </a:r>
            <a:r>
              <a:rPr lang="en-US" dirty="0" err="1"/>
              <a:t>een</a:t>
            </a:r>
            <a:r>
              <a:rPr lang="en-US" dirty="0"/>
              <a:t> </a:t>
            </a:r>
            <a:r>
              <a:rPr lang="en-US" dirty="0" err="1"/>
              <a:t>waterval</a:t>
            </a:r>
            <a:r>
              <a:rPr lang="en-US" dirty="0"/>
              <a:t> is </a:t>
            </a:r>
            <a:r>
              <a:rPr lang="en-US" dirty="0" err="1"/>
              <a:t>gebouwd</a:t>
            </a:r>
            <a:r>
              <a:rPr lang="en-US" dirty="0"/>
              <a:t>.</a:t>
            </a:r>
          </a:p>
        </p:txBody>
      </p:sp>
      <p:sp>
        <p:nvSpPr>
          <p:cNvPr id="5" name="Rectangle 4"/>
          <p:cNvSpPr/>
          <p:nvPr/>
        </p:nvSpPr>
        <p:spPr>
          <a:xfrm>
            <a:off x="1828801" y="5358264"/>
            <a:ext cx="3048000" cy="923330"/>
          </a:xfrm>
          <a:prstGeom prst="rect">
            <a:avLst/>
          </a:prstGeom>
        </p:spPr>
        <p:txBody>
          <a:bodyPr wrap="square">
            <a:spAutoFit/>
          </a:bodyPr>
          <a:lstStyle/>
          <a:p>
            <a:r>
              <a:rPr lang="en-US" dirty="0" err="1"/>
              <a:t>Een</a:t>
            </a:r>
            <a:r>
              <a:rPr lang="en-US" dirty="0"/>
              <a:t> reeks prairie houses, </a:t>
            </a:r>
            <a:r>
              <a:rPr lang="en-US" dirty="0" err="1"/>
              <a:t>indeling</a:t>
            </a:r>
            <a:r>
              <a:rPr lang="en-US" dirty="0"/>
              <a:t> door </a:t>
            </a:r>
            <a:r>
              <a:rPr lang="en-US" b="1" dirty="0" err="1"/>
              <a:t>vlakken</a:t>
            </a:r>
            <a:r>
              <a:rPr lang="en-US" b="1" dirty="0"/>
              <a:t> en </a:t>
            </a:r>
            <a:r>
              <a:rPr lang="en-US" b="1" dirty="0" err="1"/>
              <a:t>horizontale</a:t>
            </a:r>
            <a:r>
              <a:rPr lang="en-US" b="1" dirty="0"/>
              <a:t> </a:t>
            </a:r>
            <a:r>
              <a:rPr lang="en-US" b="1" dirty="0" err="1"/>
              <a:t>lijnen</a:t>
            </a:r>
            <a:endParaRPr lang="en-US" dirty="0"/>
          </a:p>
        </p:txBody>
      </p:sp>
      <p:sp>
        <p:nvSpPr>
          <p:cNvPr id="7" name="Titel 1">
            <a:extLst>
              <a:ext uri="{FF2B5EF4-FFF2-40B4-BE49-F238E27FC236}">
                <a16:creationId xmlns:a16="http://schemas.microsoft.com/office/drawing/2014/main" id="{08C61DD3-6DA9-D448-BC42-484E25172C6B}"/>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a:ea typeface="ＭＳ Ｐゴシック" panose="020B0600070205080204" pitchFamily="34" charset="-128"/>
              </a:rPr>
              <a:t>Frank </a:t>
            </a:r>
            <a:r>
              <a:rPr lang="nl-NL" altLang="nl-NL" b="1" dirty="0" err="1">
                <a:ea typeface="ＭＳ Ｐゴシック" panose="020B0600070205080204" pitchFamily="34" charset="-128"/>
              </a:rPr>
              <a:t>lloyd</a:t>
            </a:r>
            <a:r>
              <a:rPr lang="nl-NL" altLang="nl-NL" b="1" dirty="0">
                <a:ea typeface="ＭＳ Ｐゴシック" panose="020B0600070205080204" pitchFamily="34" charset="-128"/>
              </a:rPr>
              <a:t> </a:t>
            </a:r>
            <a:r>
              <a:rPr lang="nl-NL" altLang="nl-NL" b="1" dirty="0" err="1">
                <a:ea typeface="ＭＳ Ｐゴシック" panose="020B0600070205080204" pitchFamily="34" charset="-128"/>
              </a:rPr>
              <a:t>wright</a:t>
            </a:r>
            <a:endParaRPr lang="nl-NL" dirty="0"/>
          </a:p>
        </p:txBody>
      </p:sp>
    </p:spTree>
    <p:extLst>
      <p:ext uri="{BB962C8B-B14F-4D97-AF65-F5344CB8AC3E}">
        <p14:creationId xmlns:p14="http://schemas.microsoft.com/office/powerpoint/2010/main" val="306651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51DB2-415F-7440-A196-A6E744CBB31B}"/>
              </a:ext>
            </a:extLst>
          </p:cNvPr>
          <p:cNvSpPr>
            <a:spLocks noGrp="1"/>
          </p:cNvSpPr>
          <p:nvPr>
            <p:ph type="title"/>
          </p:nvPr>
        </p:nvSpPr>
        <p:spPr>
          <a:xfrm>
            <a:off x="1069848" y="484632"/>
            <a:ext cx="10436352" cy="1609344"/>
          </a:xfrm>
        </p:spPr>
        <p:txBody>
          <a:bodyPr/>
          <a:lstStyle/>
          <a:p>
            <a:r>
              <a:rPr lang="nl-NL" b="1" dirty="0"/>
              <a:t>Andere voorbeelden </a:t>
            </a:r>
            <a:r>
              <a:rPr lang="nl-NL" b="1" dirty="0" err="1"/>
              <a:t>nederland</a:t>
            </a:r>
            <a:endParaRPr lang="nl-NL" b="1" dirty="0"/>
          </a:p>
        </p:txBody>
      </p:sp>
      <p:sp>
        <p:nvSpPr>
          <p:cNvPr id="3" name="Tijdelijke aanduiding voor inhoud 2">
            <a:extLst>
              <a:ext uri="{FF2B5EF4-FFF2-40B4-BE49-F238E27FC236}">
                <a16:creationId xmlns:a16="http://schemas.microsoft.com/office/drawing/2014/main" id="{75970B60-045F-974E-A1C2-5431CF725384}"/>
              </a:ext>
            </a:extLst>
          </p:cNvPr>
          <p:cNvSpPr>
            <a:spLocks noGrp="1"/>
          </p:cNvSpPr>
          <p:nvPr>
            <p:ph idx="1"/>
          </p:nvPr>
        </p:nvSpPr>
        <p:spPr/>
        <p:txBody>
          <a:bodyPr>
            <a:normAutofit/>
          </a:bodyPr>
          <a:lstStyle/>
          <a:p>
            <a:pPr marL="0" indent="0">
              <a:buNone/>
            </a:pPr>
            <a:endParaRPr lang="nl-NL" dirty="0"/>
          </a:p>
          <a:p>
            <a:pPr marL="0" indent="0">
              <a:buNone/>
            </a:pPr>
            <a:r>
              <a:rPr lang="nl-NL" b="1" u="sng" dirty="0">
                <a:solidFill>
                  <a:srgbClr val="C00000"/>
                </a:solidFill>
              </a:rPr>
              <a:t>Andere bekende moderne gebouwen in Nederland (om zelf op te zoeken)</a:t>
            </a:r>
          </a:p>
          <a:p>
            <a:r>
              <a:rPr lang="nl-NL" dirty="0"/>
              <a:t>Sanatorium Zonnestraal Hilversum (1928)</a:t>
            </a:r>
          </a:p>
          <a:p>
            <a:r>
              <a:rPr lang="nl-NL" dirty="0"/>
              <a:t>Huis Sonneveld Rotterdam (1932-1933) met meubels van Gispen</a:t>
            </a:r>
          </a:p>
          <a:p>
            <a:r>
              <a:rPr lang="nl-NL" dirty="0"/>
              <a:t>Het dorp Nagele en de wijken </a:t>
            </a:r>
            <a:r>
              <a:rPr lang="nl-NL" dirty="0" err="1"/>
              <a:t>Pendrecht</a:t>
            </a:r>
            <a:r>
              <a:rPr lang="nl-NL" dirty="0"/>
              <a:t>, Hoogvliet en </a:t>
            </a:r>
            <a:r>
              <a:rPr lang="nl-NL" dirty="0" err="1"/>
              <a:t>Omoord</a:t>
            </a:r>
            <a:r>
              <a:rPr lang="nl-NL" dirty="0"/>
              <a:t> bij Rotterdam en de Bijlmermeer in Amsterdam zijn voorbeelden van moderne, functionalistische wijken.</a:t>
            </a:r>
          </a:p>
          <a:p>
            <a:endParaRPr lang="nl-NL" dirty="0"/>
          </a:p>
          <a:p>
            <a:pPr marL="0" indent="0">
              <a:buNone/>
            </a:pPr>
            <a:r>
              <a:rPr lang="nl-NL" u="sng" dirty="0">
                <a:solidFill>
                  <a:srgbClr val="C00000"/>
                </a:solidFill>
              </a:rPr>
              <a:t>Toegepaste kunst</a:t>
            </a:r>
          </a:p>
          <a:p>
            <a:r>
              <a:rPr lang="nl-NL" dirty="0"/>
              <a:t>Willem Hendrik Gispen (buismeubelen)</a:t>
            </a:r>
          </a:p>
          <a:p>
            <a:endParaRPr lang="nl-NL" dirty="0"/>
          </a:p>
        </p:txBody>
      </p:sp>
    </p:spTree>
    <p:extLst>
      <p:ext uri="{BB962C8B-B14F-4D97-AF65-F5344CB8AC3E}">
        <p14:creationId xmlns:p14="http://schemas.microsoft.com/office/powerpoint/2010/main" val="79586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b="1" dirty="0"/>
              <a:t>2.postModern</a:t>
            </a:r>
          </a:p>
        </p:txBody>
      </p:sp>
      <p:pic>
        <p:nvPicPr>
          <p:cNvPr id="7" name="Afbeelding 6">
            <a:extLst>
              <a:ext uri="{FF2B5EF4-FFF2-40B4-BE49-F238E27FC236}">
                <a16:creationId xmlns:a16="http://schemas.microsoft.com/office/drawing/2014/main" id="{09322189-2363-344F-A9EF-A126954C9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080450"/>
            <a:ext cx="3562350" cy="216794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a:extLst>
              <a:ext uri="{FF2B5EF4-FFF2-40B4-BE49-F238E27FC236}">
                <a16:creationId xmlns:a16="http://schemas.microsoft.com/office/drawing/2014/main" id="{3D31B3DF-1E79-2F4C-A247-C2E5174F0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1207" y="4080450"/>
            <a:ext cx="3302847" cy="2198832"/>
          </a:xfrm>
          <a:prstGeom prst="rect">
            <a:avLst/>
          </a:prstGeom>
        </p:spPr>
      </p:pic>
      <p:sp>
        <p:nvSpPr>
          <p:cNvPr id="8" name="Rechthoek 7">
            <a:extLst>
              <a:ext uri="{FF2B5EF4-FFF2-40B4-BE49-F238E27FC236}">
                <a16:creationId xmlns:a16="http://schemas.microsoft.com/office/drawing/2014/main" id="{B55A6E28-D231-484F-B880-86EE369D985C}"/>
              </a:ext>
            </a:extLst>
          </p:cNvPr>
          <p:cNvSpPr/>
          <p:nvPr/>
        </p:nvSpPr>
        <p:spPr>
          <a:xfrm rot="1215103">
            <a:off x="6002991" y="2045067"/>
            <a:ext cx="4841005" cy="584775"/>
          </a:xfrm>
          <a:prstGeom prst="rect">
            <a:avLst/>
          </a:prstGeom>
        </p:spPr>
        <p:txBody>
          <a:bodyPr wrap="none">
            <a:spAutoFit/>
          </a:bodyPr>
          <a:lstStyle/>
          <a:p>
            <a:r>
              <a:rPr lang="en-GB" sz="3200" b="1" dirty="0" err="1">
                <a:solidFill>
                  <a:srgbClr val="C00000"/>
                </a:solidFill>
              </a:rPr>
              <a:t>Tweede</a:t>
            </a:r>
            <a:r>
              <a:rPr lang="en-GB" sz="3200" b="1" dirty="0">
                <a:solidFill>
                  <a:srgbClr val="C00000"/>
                </a:solidFill>
              </a:rPr>
              <a:t>  </a:t>
            </a:r>
            <a:r>
              <a:rPr lang="en-GB" sz="3200" b="1" dirty="0" err="1">
                <a:solidFill>
                  <a:srgbClr val="C00000"/>
                </a:solidFill>
              </a:rPr>
              <a:t>helft</a:t>
            </a:r>
            <a:r>
              <a:rPr lang="en-GB" sz="3200" b="1" dirty="0">
                <a:solidFill>
                  <a:srgbClr val="C00000"/>
                </a:solidFill>
              </a:rPr>
              <a:t> 20e </a:t>
            </a:r>
            <a:r>
              <a:rPr lang="en-GB" sz="3200" b="1" dirty="0" err="1">
                <a:solidFill>
                  <a:srgbClr val="C00000"/>
                </a:solidFill>
              </a:rPr>
              <a:t>eeuw</a:t>
            </a:r>
            <a:endParaRPr lang="nl-NL" sz="3200" b="1" dirty="0">
              <a:solidFill>
                <a:srgbClr val="C00000"/>
              </a:solidFill>
            </a:endParaRPr>
          </a:p>
        </p:txBody>
      </p:sp>
      <p:pic>
        <p:nvPicPr>
          <p:cNvPr id="10" name="Afbeelding 9">
            <a:extLst>
              <a:ext uri="{FF2B5EF4-FFF2-40B4-BE49-F238E27FC236}">
                <a16:creationId xmlns:a16="http://schemas.microsoft.com/office/drawing/2014/main" id="{D92CEC76-7B37-9E44-9567-98A7F211C5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4720" y="4048713"/>
            <a:ext cx="4907280" cy="2218091"/>
          </a:xfrm>
          <a:prstGeom prst="rect">
            <a:avLst/>
          </a:prstGeom>
        </p:spPr>
      </p:pic>
    </p:spTree>
    <p:extLst>
      <p:ext uri="{BB962C8B-B14F-4D97-AF65-F5344CB8AC3E}">
        <p14:creationId xmlns:p14="http://schemas.microsoft.com/office/powerpoint/2010/main" val="360408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b="1" dirty="0"/>
              <a:t>1.Modern</a:t>
            </a:r>
          </a:p>
        </p:txBody>
      </p:sp>
      <p:pic>
        <p:nvPicPr>
          <p:cNvPr id="4" name="Picture 16" descr="gerrit_rietveld">
            <a:extLst>
              <a:ext uri="{FF2B5EF4-FFF2-40B4-BE49-F238E27FC236}">
                <a16:creationId xmlns:a16="http://schemas.microsoft.com/office/drawing/2014/main" id="{F2595570-98E7-2749-9AD9-AFAFA6B263F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0968" y="4114800"/>
            <a:ext cx="3006970" cy="24582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8" descr="800px-Bauhaus-Dessau_main_building">
            <a:extLst>
              <a:ext uri="{FF2B5EF4-FFF2-40B4-BE49-F238E27FC236}">
                <a16:creationId xmlns:a16="http://schemas.microsoft.com/office/drawing/2014/main" id="{AA253CD0-5D0C-E040-ACD5-88C8336A8B0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3360" y="4114800"/>
            <a:ext cx="3549180" cy="24862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4C4591E0-B247-0A42-9EBD-999A51AB6EC2}"/>
              </a:ext>
            </a:extLst>
          </p:cNvPr>
          <p:cNvPicPr>
            <a:picLocks noChangeAspect="1"/>
          </p:cNvPicPr>
          <p:nvPr/>
        </p:nvPicPr>
        <p:blipFill>
          <a:blip r:embed="rId4"/>
          <a:stretch>
            <a:fillRect/>
          </a:stretch>
        </p:blipFill>
        <p:spPr>
          <a:xfrm>
            <a:off x="4526280" y="4114800"/>
            <a:ext cx="2868738" cy="24862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hthoek 8">
            <a:extLst>
              <a:ext uri="{FF2B5EF4-FFF2-40B4-BE49-F238E27FC236}">
                <a16:creationId xmlns:a16="http://schemas.microsoft.com/office/drawing/2014/main" id="{D6CF9798-2B88-1643-AD99-E84A0B072B38}"/>
              </a:ext>
            </a:extLst>
          </p:cNvPr>
          <p:cNvSpPr/>
          <p:nvPr/>
        </p:nvSpPr>
        <p:spPr>
          <a:xfrm rot="1215103">
            <a:off x="7790056" y="3545868"/>
            <a:ext cx="4549643" cy="584775"/>
          </a:xfrm>
          <a:prstGeom prst="rect">
            <a:avLst/>
          </a:prstGeom>
        </p:spPr>
        <p:txBody>
          <a:bodyPr wrap="none">
            <a:spAutoFit/>
          </a:bodyPr>
          <a:lstStyle/>
          <a:p>
            <a:r>
              <a:rPr lang="en-GB" sz="3200" b="1" dirty="0" err="1">
                <a:solidFill>
                  <a:srgbClr val="C00000"/>
                </a:solidFill>
              </a:rPr>
              <a:t>Eerste</a:t>
            </a:r>
            <a:r>
              <a:rPr lang="en-GB" sz="3200" b="1" dirty="0">
                <a:solidFill>
                  <a:srgbClr val="C00000"/>
                </a:solidFill>
              </a:rPr>
              <a:t>  </a:t>
            </a:r>
            <a:r>
              <a:rPr lang="en-GB" sz="3200" b="1" dirty="0" err="1">
                <a:solidFill>
                  <a:srgbClr val="C00000"/>
                </a:solidFill>
              </a:rPr>
              <a:t>helft</a:t>
            </a:r>
            <a:r>
              <a:rPr lang="en-GB" sz="3200" b="1" dirty="0">
                <a:solidFill>
                  <a:srgbClr val="C00000"/>
                </a:solidFill>
              </a:rPr>
              <a:t> 20e </a:t>
            </a:r>
            <a:r>
              <a:rPr lang="en-GB" sz="3200" b="1" dirty="0" err="1">
                <a:solidFill>
                  <a:srgbClr val="C00000"/>
                </a:solidFill>
              </a:rPr>
              <a:t>eeuw</a:t>
            </a:r>
            <a:endParaRPr lang="nl-NL" sz="3200" b="1" dirty="0">
              <a:solidFill>
                <a:srgbClr val="C00000"/>
              </a:solidFill>
            </a:endParaRPr>
          </a:p>
        </p:txBody>
      </p:sp>
      <p:sp>
        <p:nvSpPr>
          <p:cNvPr id="11" name="Rechthoek 10">
            <a:extLst>
              <a:ext uri="{FF2B5EF4-FFF2-40B4-BE49-F238E27FC236}">
                <a16:creationId xmlns:a16="http://schemas.microsoft.com/office/drawing/2014/main" id="{D9629871-2E9A-3E45-8569-9A09D4ED3137}"/>
              </a:ext>
            </a:extLst>
          </p:cNvPr>
          <p:cNvSpPr/>
          <p:nvPr/>
        </p:nvSpPr>
        <p:spPr>
          <a:xfrm>
            <a:off x="2261980" y="3183374"/>
            <a:ext cx="1792478" cy="369332"/>
          </a:xfrm>
          <a:prstGeom prst="rect">
            <a:avLst/>
          </a:prstGeom>
        </p:spPr>
        <p:txBody>
          <a:bodyPr wrap="none">
            <a:spAutoFit/>
          </a:bodyPr>
          <a:lstStyle/>
          <a:p>
            <a:r>
              <a:rPr lang="nl-NL" dirty="0"/>
              <a:t>Functionalisme</a:t>
            </a:r>
          </a:p>
        </p:txBody>
      </p:sp>
    </p:spTree>
    <p:extLst>
      <p:ext uri="{BB962C8B-B14F-4D97-AF65-F5344CB8AC3E}">
        <p14:creationId xmlns:p14="http://schemas.microsoft.com/office/powerpoint/2010/main" val="216521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F35A0A6F-1D01-AF4A-9D02-94D216153989}"/>
              </a:ext>
            </a:extLst>
          </p:cNvPr>
          <p:cNvSpPr>
            <a:spLocks noGrp="1"/>
          </p:cNvSpPr>
          <p:nvPr>
            <p:ph type="title"/>
          </p:nvPr>
        </p:nvSpPr>
        <p:spPr/>
        <p:txBody>
          <a:bodyPr/>
          <a:lstStyle/>
          <a:p>
            <a:r>
              <a:rPr lang="nl-NL" altLang="nl-NL" b="1" dirty="0">
                <a:ea typeface="ＭＳ Ｐゴシック" panose="020B0600070205080204" pitchFamily="34" charset="-128"/>
              </a:rPr>
              <a:t>POSTMODERNISME</a:t>
            </a:r>
            <a:endParaRPr lang="nl-NL" dirty="0"/>
          </a:p>
        </p:txBody>
      </p:sp>
      <p:sp>
        <p:nvSpPr>
          <p:cNvPr id="4" name="Text Box 4">
            <a:extLst>
              <a:ext uri="{FF2B5EF4-FFF2-40B4-BE49-F238E27FC236}">
                <a16:creationId xmlns:a16="http://schemas.microsoft.com/office/drawing/2014/main" id="{37E2A491-B564-664D-A3F3-DC213F70317B}"/>
              </a:ext>
            </a:extLst>
          </p:cNvPr>
          <p:cNvSpPr txBox="1">
            <a:spLocks noChangeArrowheads="1"/>
          </p:cNvSpPr>
          <p:nvPr/>
        </p:nvSpPr>
        <p:spPr bwMode="auto">
          <a:xfrm>
            <a:off x="1069848" y="2115312"/>
            <a:ext cx="60198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nl-NL" b="1" u="sng" dirty="0">
                <a:solidFill>
                  <a:srgbClr val="C00000"/>
                </a:solidFill>
              </a:rPr>
              <a:t>Postmoderne kunst is de kunst van het citeren, het recyclen en het herhalen. </a:t>
            </a:r>
          </a:p>
          <a:p>
            <a:pPr>
              <a:spcBef>
                <a:spcPct val="50000"/>
              </a:spcBef>
            </a:pPr>
            <a:r>
              <a:rPr lang="nl-NL" b="1" dirty="0" err="1"/>
              <a:t>Post-modernisme</a:t>
            </a:r>
            <a:r>
              <a:rPr lang="nl-NL" dirty="0">
                <a:solidFill>
                  <a:srgbClr val="FFFF00"/>
                </a:solidFill>
              </a:rPr>
              <a:t>: </a:t>
            </a:r>
            <a:r>
              <a:rPr lang="nl-NL" dirty="0"/>
              <a:t>'na het modernisme</a:t>
            </a:r>
            <a:r>
              <a:rPr lang="ja-JP" altLang="nl-NL" dirty="0">
                <a:latin typeface="Arial"/>
              </a:rPr>
              <a:t>’</a:t>
            </a:r>
            <a:r>
              <a:rPr lang="nl-NL" dirty="0"/>
              <a:t>. Dit betekent dat je het postmodernisme eigenlijk alleen kunt begrijpen als je iets van het modernisme weet. </a:t>
            </a:r>
          </a:p>
          <a:p>
            <a:pPr>
              <a:spcBef>
                <a:spcPct val="50000"/>
              </a:spcBef>
            </a:pPr>
            <a:r>
              <a:rPr lang="nl-NL" dirty="0"/>
              <a:t>Na het modernisme is het moeilijk voor te stellen </a:t>
            </a:r>
            <a:r>
              <a:rPr lang="nl-NL" b="1" dirty="0">
                <a:solidFill>
                  <a:srgbClr val="000000"/>
                </a:solidFill>
              </a:rPr>
              <a:t>wat de kunst nog kan betekenen. </a:t>
            </a:r>
            <a:r>
              <a:rPr lang="nl-NL" dirty="0"/>
              <a:t>Kan er nog iets nieuws gebeuren in de kunst? Alles is toch al gedaan? Postmoderne kunstenaars zoeken dan ook helemaal niet naar iets nieuws. </a:t>
            </a:r>
          </a:p>
        </p:txBody>
      </p:sp>
      <p:pic>
        <p:nvPicPr>
          <p:cNvPr id="5" name="Picture 7" descr="rs10045">
            <a:extLst>
              <a:ext uri="{FF2B5EF4-FFF2-40B4-BE49-F238E27FC236}">
                <a16:creationId xmlns:a16="http://schemas.microsoft.com/office/drawing/2014/main" id="{6D9E478B-EF92-3445-B9F5-9CDBD0C54D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1431" y="1075944"/>
            <a:ext cx="3628297" cy="361797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72696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5CD1647-FCC9-1A45-BBE1-EA428246EA09}"/>
              </a:ext>
            </a:extLst>
          </p:cNvPr>
          <p:cNvSpPr/>
          <p:nvPr/>
        </p:nvSpPr>
        <p:spPr>
          <a:xfrm>
            <a:off x="1905000" y="1993392"/>
            <a:ext cx="10088880" cy="4770537"/>
          </a:xfrm>
          <a:prstGeom prst="rect">
            <a:avLst/>
          </a:prstGeom>
        </p:spPr>
        <p:txBody>
          <a:bodyPr wrap="square">
            <a:spAutoFit/>
          </a:bodyPr>
          <a:lstStyle/>
          <a:p>
            <a:pPr lvl="1">
              <a:buClrTx/>
            </a:pPr>
            <a:r>
              <a:rPr lang="nl-NL" sz="2000" b="1" dirty="0">
                <a:solidFill>
                  <a:srgbClr val="C00000"/>
                </a:solidFill>
              </a:rPr>
              <a:t>Postmodernisme begon in de architectuur: verzet tegen modernistische architectuur. </a:t>
            </a:r>
            <a:endParaRPr lang="nl-NL" sz="2000" b="1" u="sng" dirty="0">
              <a:solidFill>
                <a:srgbClr val="C00000"/>
              </a:solidFill>
            </a:endParaRPr>
          </a:p>
          <a:p>
            <a:pPr lvl="1">
              <a:buClrTx/>
            </a:pPr>
            <a:endParaRPr lang="nl-NL" sz="2000" b="1" dirty="0"/>
          </a:p>
          <a:p>
            <a:pPr lvl="1">
              <a:buClrTx/>
            </a:pPr>
            <a:r>
              <a:rPr lang="nl-NL" sz="2000" dirty="0"/>
              <a:t>Alles lijkt hetzelfde: eenvormig. Functioneel, platte daken, glas, beton, ….</a:t>
            </a:r>
          </a:p>
          <a:p>
            <a:pPr marL="274320" lvl="1" indent="0">
              <a:buClrTx/>
              <a:buNone/>
            </a:pPr>
            <a:endParaRPr lang="nl-NL" sz="2000" dirty="0"/>
          </a:p>
          <a:p>
            <a:pPr lvl="1"/>
            <a:r>
              <a:rPr lang="nl-NL" sz="2400" dirty="0"/>
              <a:t>D</a:t>
            </a:r>
            <a:r>
              <a:rPr lang="nl-NL" sz="2000" dirty="0"/>
              <a:t>e nadruk op de verschijningsvorm: de </a:t>
            </a:r>
            <a:r>
              <a:rPr lang="nl-NL" sz="2000" b="1" dirty="0"/>
              <a:t>functie en status </a:t>
            </a:r>
            <a:r>
              <a:rPr lang="nl-NL" sz="2000" dirty="0"/>
              <a:t>van een gebouw </a:t>
            </a:r>
            <a:r>
              <a:rPr lang="nl-NL" sz="2000" b="1" dirty="0"/>
              <a:t>zichtbaar maken</a:t>
            </a:r>
          </a:p>
          <a:p>
            <a:pPr lvl="1"/>
            <a:endParaRPr lang="nl-NL" sz="2000" dirty="0"/>
          </a:p>
          <a:p>
            <a:pPr lvl="1">
              <a:buClrTx/>
            </a:pPr>
            <a:r>
              <a:rPr lang="nl-NL" sz="2000" dirty="0"/>
              <a:t>Architecten zetten </a:t>
            </a:r>
            <a:r>
              <a:rPr lang="nl-NL" sz="2000" b="1" dirty="0"/>
              <a:t>allemaal verschillende stijlen naast elkaar in één gebouw</a:t>
            </a:r>
            <a:r>
              <a:rPr lang="nl-NL" sz="2000" dirty="0"/>
              <a:t>: klassieke Griekse zuilen in combinatie met koel staal en glas, barokke tierelantijnen naast strakke moderne vormen. </a:t>
            </a:r>
          </a:p>
          <a:p>
            <a:pPr marL="274320" lvl="1" indent="0">
              <a:buClrTx/>
              <a:buNone/>
            </a:pPr>
            <a:endParaRPr lang="nl-NL" sz="2000" dirty="0"/>
          </a:p>
          <a:p>
            <a:pPr lvl="1">
              <a:buClrTx/>
            </a:pPr>
            <a:r>
              <a:rPr lang="nl-NL" sz="2000" dirty="0"/>
              <a:t>Gebruik van </a:t>
            </a:r>
            <a:r>
              <a:rPr lang="nl-NL" sz="2000" b="1" dirty="0"/>
              <a:t>veel kleuren</a:t>
            </a:r>
            <a:r>
              <a:rPr lang="nl-NL" sz="2000" dirty="0"/>
              <a:t>.</a:t>
            </a:r>
          </a:p>
          <a:p>
            <a:pPr marL="274320" lvl="1" indent="0">
              <a:buClrTx/>
              <a:buNone/>
            </a:pPr>
            <a:endParaRPr lang="nl-NL" sz="2000" dirty="0"/>
          </a:p>
          <a:p>
            <a:pPr lvl="1">
              <a:buClrTx/>
            </a:pPr>
            <a:r>
              <a:rPr lang="nl-NL" sz="2000" dirty="0"/>
              <a:t>Architecten o.a.: Robert </a:t>
            </a:r>
            <a:r>
              <a:rPr lang="nl-NL" sz="2000" dirty="0" err="1"/>
              <a:t>Venturi</a:t>
            </a:r>
            <a:r>
              <a:rPr lang="nl-NL" sz="2000" dirty="0"/>
              <a:t>, </a:t>
            </a:r>
            <a:r>
              <a:rPr lang="nl-NL" sz="2000" dirty="0" err="1"/>
              <a:t>Aldo</a:t>
            </a:r>
            <a:r>
              <a:rPr lang="nl-NL" sz="2000" dirty="0"/>
              <a:t> Rossi, Alessandro </a:t>
            </a:r>
            <a:r>
              <a:rPr lang="nl-NL" sz="2000" dirty="0" err="1"/>
              <a:t>Mendini</a:t>
            </a:r>
            <a:endParaRPr lang="nl-NL" sz="2000" dirty="0"/>
          </a:p>
        </p:txBody>
      </p:sp>
      <p:sp>
        <p:nvSpPr>
          <p:cNvPr id="8" name="Titel 1">
            <a:extLst>
              <a:ext uri="{FF2B5EF4-FFF2-40B4-BE49-F238E27FC236}">
                <a16:creationId xmlns:a16="http://schemas.microsoft.com/office/drawing/2014/main" id="{57417C5A-003D-1D4A-9F0A-ACA3A3BA775F}"/>
              </a:ext>
            </a:extLst>
          </p:cNvPr>
          <p:cNvSpPr txBox="1">
            <a:spLocks/>
          </p:cNvSpPr>
          <p:nvPr/>
        </p:nvSpPr>
        <p:spPr>
          <a:xfrm>
            <a:off x="1222248" y="393192"/>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err="1">
                <a:ea typeface="ＭＳ Ｐゴシック" panose="020B0600070205080204" pitchFamily="34" charset="-128"/>
              </a:rPr>
              <a:t>POSTMODERNe</a:t>
            </a:r>
            <a:r>
              <a:rPr lang="nl-NL" altLang="nl-NL" b="1" dirty="0">
                <a:ea typeface="ＭＳ Ｐゴシック" panose="020B0600070205080204" pitchFamily="34" charset="-128"/>
              </a:rPr>
              <a:t> architectuur</a:t>
            </a:r>
            <a:endParaRPr lang="nl-NL" dirty="0"/>
          </a:p>
        </p:txBody>
      </p:sp>
      <p:sp>
        <p:nvSpPr>
          <p:cNvPr id="7" name="Rechthoek 6">
            <a:extLst>
              <a:ext uri="{FF2B5EF4-FFF2-40B4-BE49-F238E27FC236}">
                <a16:creationId xmlns:a16="http://schemas.microsoft.com/office/drawing/2014/main" id="{C167EDAD-EA10-6746-A48C-A12C921B9D64}"/>
              </a:ext>
            </a:extLst>
          </p:cNvPr>
          <p:cNvSpPr/>
          <p:nvPr/>
        </p:nvSpPr>
        <p:spPr>
          <a:xfrm>
            <a:off x="7793218" y="1400294"/>
            <a:ext cx="3527504" cy="369332"/>
          </a:xfrm>
          <a:prstGeom prst="rect">
            <a:avLst/>
          </a:prstGeom>
        </p:spPr>
        <p:txBody>
          <a:bodyPr wrap="none">
            <a:spAutoFit/>
          </a:bodyPr>
          <a:lstStyle/>
          <a:p>
            <a:pPr lvl="1">
              <a:buClrTx/>
            </a:pPr>
            <a:r>
              <a:rPr lang="nl-NL" b="1" dirty="0">
                <a:solidFill>
                  <a:srgbClr val="C00000"/>
                </a:solidFill>
              </a:rPr>
              <a:t>De beleving staat voorop.</a:t>
            </a:r>
            <a:endParaRPr lang="nl-NL" sz="2000" b="1" u="sng" dirty="0">
              <a:solidFill>
                <a:srgbClr val="C00000"/>
              </a:solidFill>
            </a:endParaRPr>
          </a:p>
        </p:txBody>
      </p:sp>
      <p:pic>
        <p:nvPicPr>
          <p:cNvPr id="10" name="Afbeelding 9">
            <a:extLst>
              <a:ext uri="{FF2B5EF4-FFF2-40B4-BE49-F238E27FC236}">
                <a16:creationId xmlns:a16="http://schemas.microsoft.com/office/drawing/2014/main" id="{263F609D-CF65-2642-9F0B-9C2DB0AA83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33" y="2002536"/>
            <a:ext cx="1907481" cy="1386840"/>
          </a:xfrm>
          <a:prstGeom prst="rect">
            <a:avLst/>
          </a:prstGeom>
        </p:spPr>
      </p:pic>
      <p:pic>
        <p:nvPicPr>
          <p:cNvPr id="12" name="Afbeelding 11">
            <a:extLst>
              <a:ext uri="{FF2B5EF4-FFF2-40B4-BE49-F238E27FC236}">
                <a16:creationId xmlns:a16="http://schemas.microsoft.com/office/drawing/2014/main" id="{85623E5A-EBDD-F341-8E33-11EBAB1810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433" y="5361253"/>
            <a:ext cx="1922272" cy="1341120"/>
          </a:xfrm>
          <a:prstGeom prst="rect">
            <a:avLst/>
          </a:prstGeom>
        </p:spPr>
      </p:pic>
      <p:pic>
        <p:nvPicPr>
          <p:cNvPr id="14" name="Afbeelding 13">
            <a:extLst>
              <a:ext uri="{FF2B5EF4-FFF2-40B4-BE49-F238E27FC236}">
                <a16:creationId xmlns:a16="http://schemas.microsoft.com/office/drawing/2014/main" id="{5572243E-EDCF-3744-B789-093BE0DB00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345" y="3566832"/>
            <a:ext cx="978916" cy="1562100"/>
          </a:xfrm>
          <a:prstGeom prst="rect">
            <a:avLst/>
          </a:prstGeom>
        </p:spPr>
      </p:pic>
    </p:spTree>
    <p:extLst>
      <p:ext uri="{BB962C8B-B14F-4D97-AF65-F5344CB8AC3E}">
        <p14:creationId xmlns:p14="http://schemas.microsoft.com/office/powerpoint/2010/main" val="105737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elebration92500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533" y="1352046"/>
            <a:ext cx="3267917" cy="24512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315" name="Rectangle 3"/>
          <p:cNvSpPr>
            <a:spLocks noGrp="1" noChangeArrowheads="1"/>
          </p:cNvSpPr>
          <p:nvPr>
            <p:ph idx="1"/>
          </p:nvPr>
        </p:nvSpPr>
        <p:spPr>
          <a:xfrm>
            <a:off x="4232311" y="3126273"/>
            <a:ext cx="7620000" cy="4530594"/>
          </a:xfrm>
        </p:spPr>
        <p:txBody>
          <a:bodyPr>
            <a:normAutofit/>
          </a:bodyPr>
          <a:lstStyle/>
          <a:p>
            <a:pPr marL="0" indent="0">
              <a:buNone/>
            </a:pPr>
            <a:r>
              <a:rPr lang="nl-NL" b="1" u="sng" dirty="0"/>
              <a:t>Wonen in een decor, doen alsof:</a:t>
            </a:r>
            <a:r>
              <a:rPr lang="nl-NL" b="1" dirty="0"/>
              <a:t> </a:t>
            </a:r>
          </a:p>
          <a:p>
            <a:pPr marL="0" indent="0">
              <a:buNone/>
            </a:pPr>
            <a:r>
              <a:rPr lang="nl-NL" dirty="0"/>
              <a:t>Amerikaanse ‘</a:t>
            </a:r>
            <a:r>
              <a:rPr lang="nl-NL" dirty="0" err="1"/>
              <a:t>Experience</a:t>
            </a:r>
            <a:r>
              <a:rPr lang="nl-NL" dirty="0"/>
              <a:t> Designers’ ontwierpen al jaren sprookjeskastelen, piratenschepen en cowboydorpen voor themaparken. Hier konden bezoekers spelen dat zij een prins, een piraat of een cowboy waren, een belevenis! </a:t>
            </a:r>
          </a:p>
          <a:p>
            <a:pPr marL="0" indent="0">
              <a:buNone/>
            </a:pPr>
            <a:r>
              <a:rPr lang="nl-NL" dirty="0"/>
              <a:t>Deze aanpak werd ook gehanteerd door </a:t>
            </a:r>
            <a:r>
              <a:rPr lang="nl-NL" dirty="0" err="1"/>
              <a:t>Venturi</a:t>
            </a:r>
            <a:r>
              <a:rPr lang="nl-NL" dirty="0"/>
              <a:t> toen de Disney Corporation het plaatsje ‘</a:t>
            </a:r>
            <a:r>
              <a:rPr lang="nl-NL" dirty="0" err="1"/>
              <a:t>Celebration</a:t>
            </a:r>
            <a:r>
              <a:rPr lang="nl-NL" dirty="0"/>
              <a:t>’ ontwikkelde.</a:t>
            </a:r>
          </a:p>
          <a:p>
            <a:pPr marL="0" indent="0">
              <a:buNone/>
            </a:pPr>
            <a:r>
              <a:rPr lang="nl-NL" dirty="0">
                <a:sym typeface="Wingdings" pitchFamily="2" charset="2"/>
              </a:rPr>
              <a:t></a:t>
            </a:r>
            <a:r>
              <a:rPr lang="nl-NL" dirty="0"/>
              <a:t> Postkantoor en stadscentrum </a:t>
            </a:r>
            <a:r>
              <a:rPr lang="nl-NL" dirty="0" err="1"/>
              <a:t>Celebration</a:t>
            </a:r>
            <a:endParaRPr lang="nl-NL" dirty="0"/>
          </a:p>
        </p:txBody>
      </p:sp>
      <p:pic>
        <p:nvPicPr>
          <p:cNvPr id="13317" name="Picture 5" descr="celebration925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533" y="4042210"/>
            <a:ext cx="3267917" cy="25983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1">
            <a:extLst>
              <a:ext uri="{FF2B5EF4-FFF2-40B4-BE49-F238E27FC236}">
                <a16:creationId xmlns:a16="http://schemas.microsoft.com/office/drawing/2014/main" id="{B14CCDCB-C117-5545-B65D-242D85117E8B}"/>
              </a:ext>
            </a:extLst>
          </p:cNvPr>
          <p:cNvSpPr txBox="1">
            <a:spLocks/>
          </p:cNvSpPr>
          <p:nvPr/>
        </p:nvSpPr>
        <p:spPr>
          <a:xfrm>
            <a:off x="1084729" y="31071"/>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altLang="nl-NL" b="1" dirty="0" err="1">
                <a:ea typeface="ＭＳ Ｐゴシック" panose="020B0600070205080204" pitchFamily="34" charset="-128"/>
              </a:rPr>
              <a:t>Celebration</a:t>
            </a:r>
            <a:r>
              <a:rPr lang="nl-NL" altLang="nl-NL" b="1" dirty="0">
                <a:ea typeface="ＭＳ Ｐゴシック" panose="020B0600070205080204" pitchFamily="34" charset="-128"/>
              </a:rPr>
              <a:t> </a:t>
            </a:r>
            <a:r>
              <a:rPr lang="nl-NL" altLang="nl-NL" b="1" dirty="0" err="1">
                <a:ea typeface="ＭＳ Ｐゴシック" panose="020B0600070205080204" pitchFamily="34" charset="-128"/>
              </a:rPr>
              <a:t>florida</a:t>
            </a:r>
            <a:endParaRPr lang="nl-NL" dirty="0"/>
          </a:p>
        </p:txBody>
      </p:sp>
      <p:pic>
        <p:nvPicPr>
          <p:cNvPr id="9" name="Picture 4" descr="celebration9250004">
            <a:extLst>
              <a:ext uri="{FF2B5EF4-FFF2-40B4-BE49-F238E27FC236}">
                <a16:creationId xmlns:a16="http://schemas.microsoft.com/office/drawing/2014/main" id="{923DC943-ADD7-594C-9DF1-7F3A1655B6C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399" y="242987"/>
            <a:ext cx="3698912" cy="25983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hthoek 1">
            <a:extLst>
              <a:ext uri="{FF2B5EF4-FFF2-40B4-BE49-F238E27FC236}">
                <a16:creationId xmlns:a16="http://schemas.microsoft.com/office/drawing/2014/main" id="{A9B6278E-F9A2-9B45-B7FE-38B446568544}"/>
              </a:ext>
            </a:extLst>
          </p:cNvPr>
          <p:cNvSpPr/>
          <p:nvPr/>
        </p:nvSpPr>
        <p:spPr>
          <a:xfrm>
            <a:off x="4232311" y="1459730"/>
            <a:ext cx="3631529" cy="1231106"/>
          </a:xfrm>
          <a:prstGeom prst="rect">
            <a:avLst/>
          </a:prstGeom>
        </p:spPr>
        <p:txBody>
          <a:bodyPr wrap="square">
            <a:spAutoFit/>
          </a:bodyPr>
          <a:lstStyle/>
          <a:p>
            <a:r>
              <a:rPr lang="nl-NL" b="1" dirty="0">
                <a:solidFill>
                  <a:srgbClr val="C00000"/>
                </a:solidFill>
              </a:rPr>
              <a:t>Robert </a:t>
            </a:r>
            <a:r>
              <a:rPr lang="nl-NL" b="1" dirty="0" err="1">
                <a:solidFill>
                  <a:srgbClr val="C00000"/>
                </a:solidFill>
              </a:rPr>
              <a:t>Venturi</a:t>
            </a:r>
            <a:r>
              <a:rPr lang="nl-NL" b="1" dirty="0">
                <a:solidFill>
                  <a:srgbClr val="C00000"/>
                </a:solidFill>
              </a:rPr>
              <a:t> levert kritiek op de uniformiteit van moderne gebouwen. </a:t>
            </a:r>
            <a:r>
              <a:rPr lang="nl-NL" b="1" dirty="0" err="1">
                <a:solidFill>
                  <a:srgbClr val="C00000"/>
                </a:solidFill>
              </a:rPr>
              <a:t>Less</a:t>
            </a:r>
            <a:r>
              <a:rPr lang="nl-NL" b="1" dirty="0">
                <a:solidFill>
                  <a:srgbClr val="C00000"/>
                </a:solidFill>
              </a:rPr>
              <a:t> is more -&gt; LESS IS A BORE</a:t>
            </a:r>
          </a:p>
        </p:txBody>
      </p:sp>
    </p:spTree>
    <p:extLst>
      <p:ext uri="{BB962C8B-B14F-4D97-AF65-F5344CB8AC3E}">
        <p14:creationId xmlns:p14="http://schemas.microsoft.com/office/powerpoint/2010/main" val="333891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069848" y="2121408"/>
            <a:ext cx="4214492" cy="4050792"/>
          </a:xfrm>
        </p:spPr>
        <p:txBody>
          <a:bodyPr>
            <a:normAutofit/>
          </a:bodyPr>
          <a:lstStyle/>
          <a:p>
            <a:pPr marL="0" indent="0">
              <a:buNone/>
            </a:pPr>
            <a:r>
              <a:rPr lang="nl-NL" b="1" u="sng" dirty="0" err="1">
                <a:solidFill>
                  <a:srgbClr val="C00000"/>
                </a:solidFill>
              </a:rPr>
              <a:t>Mendini</a:t>
            </a:r>
            <a:r>
              <a:rPr lang="nl-NL" b="1" u="sng" dirty="0">
                <a:solidFill>
                  <a:srgbClr val="C00000"/>
                </a:solidFill>
              </a:rPr>
              <a:t>: </a:t>
            </a:r>
            <a:r>
              <a:rPr lang="nl-NL" b="1" dirty="0">
                <a:solidFill>
                  <a:srgbClr val="C00000"/>
                </a:solidFill>
              </a:rPr>
              <a:t>gaat uit van de speelse 'kitsch' van de populaire cultuur </a:t>
            </a:r>
          </a:p>
          <a:p>
            <a:pPr marL="0" indent="0">
              <a:buNone/>
            </a:pPr>
            <a:endParaRPr lang="nl-NL" dirty="0"/>
          </a:p>
          <a:p>
            <a:pPr marL="0" indent="0">
              <a:buNone/>
            </a:pPr>
            <a:r>
              <a:rPr lang="nl-NL" dirty="0"/>
              <a:t>Het design is kleurrijk,, speels, en toont motieven uit de populaire alledaagse cultuur, pop, punk, speelgoed, films en strips: form </a:t>
            </a:r>
            <a:r>
              <a:rPr lang="nl-NL" dirty="0" err="1"/>
              <a:t>follows</a:t>
            </a:r>
            <a:r>
              <a:rPr lang="nl-NL" dirty="0"/>
              <a:t> </a:t>
            </a:r>
            <a:r>
              <a:rPr lang="nl-NL" dirty="0" err="1"/>
              <a:t>fantasy</a:t>
            </a:r>
            <a:endParaRPr lang="nl-NL" dirty="0"/>
          </a:p>
        </p:txBody>
      </p:sp>
      <p:pic>
        <p:nvPicPr>
          <p:cNvPr id="19460" name="Picture 4" descr="poltrona_prou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91475" y="337408"/>
            <a:ext cx="4200525" cy="42386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461" name="Picture 5" descr="spazia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4174" y="1763713"/>
            <a:ext cx="2308226" cy="28408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462" name="Picture 6" descr="mendini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64174" y="152719"/>
            <a:ext cx="2381250" cy="14668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463" name="Picture 7" descr="180px-SwatchClub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6200000">
            <a:off x="5982882" y="4230041"/>
            <a:ext cx="1945158" cy="29825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464" name="Picture 8" descr="595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26582" y="4748749"/>
            <a:ext cx="1520598" cy="194515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el 2">
            <a:extLst>
              <a:ext uri="{FF2B5EF4-FFF2-40B4-BE49-F238E27FC236}">
                <a16:creationId xmlns:a16="http://schemas.microsoft.com/office/drawing/2014/main" id="{14EC5D2D-7E32-7140-ABFF-A0D689F1423C}"/>
              </a:ext>
            </a:extLst>
          </p:cNvPr>
          <p:cNvSpPr>
            <a:spLocks noGrp="1"/>
          </p:cNvSpPr>
          <p:nvPr>
            <p:ph type="title"/>
          </p:nvPr>
        </p:nvSpPr>
        <p:spPr/>
        <p:txBody>
          <a:bodyPr/>
          <a:lstStyle/>
          <a:p>
            <a:r>
              <a:rPr lang="nl-NL" b="1" dirty="0"/>
              <a:t>Vormgeving</a:t>
            </a:r>
          </a:p>
        </p:txBody>
      </p:sp>
    </p:spTree>
    <p:extLst>
      <p:ext uri="{BB962C8B-B14F-4D97-AF65-F5344CB8AC3E}">
        <p14:creationId xmlns:p14="http://schemas.microsoft.com/office/powerpoint/2010/main" val="368919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925068"/>
            <a:ext cx="4521200" cy="283079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74320" lvl="1" indent="0">
              <a:buClrTx/>
              <a:buNone/>
            </a:pPr>
            <a:r>
              <a:rPr lang="nl-NL" sz="2400" u="sng" dirty="0" err="1">
                <a:solidFill>
                  <a:srgbClr val="C00000"/>
                </a:solidFill>
              </a:rPr>
              <a:t>Soeters</a:t>
            </a:r>
            <a:r>
              <a:rPr lang="nl-NL" sz="2400" u="sng" dirty="0">
                <a:solidFill>
                  <a:srgbClr val="C00000"/>
                </a:solidFill>
              </a:rPr>
              <a:t>: stadhuis Zaanstad</a:t>
            </a:r>
          </a:p>
        </p:txBody>
      </p:sp>
      <p:pic>
        <p:nvPicPr>
          <p:cNvPr id="6" name="Afbeelding 5">
            <a:extLst>
              <a:ext uri="{FF2B5EF4-FFF2-40B4-BE49-F238E27FC236}">
                <a16:creationId xmlns:a16="http://schemas.microsoft.com/office/drawing/2014/main" id="{6BD91073-B121-0348-B61A-93E4456D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632" y="3902219"/>
            <a:ext cx="2308281" cy="2453060"/>
          </a:xfrm>
          <a:prstGeom prst="rect">
            <a:avLst/>
          </a:prstGeom>
        </p:spPr>
      </p:pic>
      <p:sp>
        <p:nvSpPr>
          <p:cNvPr id="9" name="Rechthoek 8">
            <a:extLst>
              <a:ext uri="{FF2B5EF4-FFF2-40B4-BE49-F238E27FC236}">
                <a16:creationId xmlns:a16="http://schemas.microsoft.com/office/drawing/2014/main" id="{BA5A939B-C8BA-6444-8713-51159DA38F28}"/>
              </a:ext>
            </a:extLst>
          </p:cNvPr>
          <p:cNvSpPr/>
          <p:nvPr/>
        </p:nvSpPr>
        <p:spPr>
          <a:xfrm>
            <a:off x="5429381" y="5448239"/>
            <a:ext cx="6096000" cy="923330"/>
          </a:xfrm>
          <a:prstGeom prst="rect">
            <a:avLst/>
          </a:prstGeom>
        </p:spPr>
        <p:txBody>
          <a:bodyPr>
            <a:spAutoFit/>
          </a:bodyPr>
          <a:lstStyle/>
          <a:p>
            <a:r>
              <a:rPr lang="nl-NL" b="0" i="0" dirty="0">
                <a:effectLst/>
              </a:rPr>
              <a:t>Bij Den Bosch verrees de wijk, met woonkastelen en woningen in </a:t>
            </a:r>
            <a:r>
              <a:rPr lang="nl-NL" b="0" i="0" dirty="0" err="1">
                <a:effectLst/>
              </a:rPr>
              <a:t>Middelleeuwse</a:t>
            </a:r>
            <a:r>
              <a:rPr lang="nl-NL" b="0" i="0" dirty="0">
                <a:effectLst/>
              </a:rPr>
              <a:t> stijl waar ophaalbruggen, torentjes en kantelen het karakter bepalen.</a:t>
            </a:r>
            <a:endParaRPr lang="nl-NL" dirty="0"/>
          </a:p>
        </p:txBody>
      </p:sp>
      <p:pic>
        <p:nvPicPr>
          <p:cNvPr id="10" name="Afbeelding 9">
            <a:extLst>
              <a:ext uri="{FF2B5EF4-FFF2-40B4-BE49-F238E27FC236}">
                <a16:creationId xmlns:a16="http://schemas.microsoft.com/office/drawing/2014/main" id="{22D4E49F-07FC-EF45-9BD4-C480CFCCD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8851" y="2053619"/>
            <a:ext cx="6086530" cy="2450843"/>
          </a:xfrm>
          <a:prstGeom prst="rect">
            <a:avLst/>
          </a:prstGeom>
        </p:spPr>
      </p:pic>
      <p:sp>
        <p:nvSpPr>
          <p:cNvPr id="13" name="Titel 2">
            <a:extLst>
              <a:ext uri="{FF2B5EF4-FFF2-40B4-BE49-F238E27FC236}">
                <a16:creationId xmlns:a16="http://schemas.microsoft.com/office/drawing/2014/main" id="{D9AD8B56-6F69-F448-A496-58B7CA1D3CF6}"/>
              </a:ext>
            </a:extLst>
          </p:cNvPr>
          <p:cNvSpPr>
            <a:spLocks noGrp="1"/>
          </p:cNvSpPr>
          <p:nvPr>
            <p:ph type="title"/>
          </p:nvPr>
        </p:nvSpPr>
        <p:spPr>
          <a:xfrm>
            <a:off x="1069848" y="484632"/>
            <a:ext cx="10058400" cy="1609344"/>
          </a:xfrm>
        </p:spPr>
        <p:txBody>
          <a:bodyPr/>
          <a:lstStyle/>
          <a:p>
            <a:r>
              <a:rPr lang="nl-NL" b="1" dirty="0"/>
              <a:t>Nederland</a:t>
            </a:r>
          </a:p>
        </p:txBody>
      </p:sp>
      <p:sp>
        <p:nvSpPr>
          <p:cNvPr id="14" name="Rectangle 2">
            <a:extLst>
              <a:ext uri="{FF2B5EF4-FFF2-40B4-BE49-F238E27FC236}">
                <a16:creationId xmlns:a16="http://schemas.microsoft.com/office/drawing/2014/main" id="{F745A7D2-8FBF-694A-A097-F11E23FAB75C}"/>
              </a:ext>
            </a:extLst>
          </p:cNvPr>
          <p:cNvSpPr txBox="1">
            <a:spLocks noChangeArrowheads="1"/>
          </p:cNvSpPr>
          <p:nvPr/>
        </p:nvSpPr>
        <p:spPr>
          <a:xfrm>
            <a:off x="5155061" y="4956172"/>
            <a:ext cx="4521200" cy="283079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74320" lvl="1" indent="0">
              <a:buClrTx/>
              <a:buNone/>
            </a:pPr>
            <a:r>
              <a:rPr lang="nl-NL" sz="2400" u="sng" dirty="0" err="1">
                <a:solidFill>
                  <a:srgbClr val="C00000"/>
                </a:solidFill>
              </a:rPr>
              <a:t>Haverlij</a:t>
            </a:r>
            <a:endParaRPr lang="nl-NL" sz="2400" u="sng" dirty="0">
              <a:solidFill>
                <a:srgbClr val="C00000"/>
              </a:solidFill>
            </a:endParaRPr>
          </a:p>
        </p:txBody>
      </p:sp>
      <p:pic>
        <p:nvPicPr>
          <p:cNvPr id="15" name="Afbeelding 14">
            <a:extLst>
              <a:ext uri="{FF2B5EF4-FFF2-40B4-BE49-F238E27FC236}">
                <a16:creationId xmlns:a16="http://schemas.microsoft.com/office/drawing/2014/main" id="{B2D4DE3A-CB54-A443-8EE4-CA184B8C28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4440" y="3920726"/>
            <a:ext cx="2715616" cy="2450843"/>
          </a:xfrm>
          <a:prstGeom prst="rect">
            <a:avLst/>
          </a:prstGeom>
        </p:spPr>
      </p:pic>
      <p:sp>
        <p:nvSpPr>
          <p:cNvPr id="16" name="Rechthoek 15">
            <a:extLst>
              <a:ext uri="{FF2B5EF4-FFF2-40B4-BE49-F238E27FC236}">
                <a16:creationId xmlns:a16="http://schemas.microsoft.com/office/drawing/2014/main" id="{80D20135-004D-E745-BF57-096421ACEF0F}"/>
              </a:ext>
            </a:extLst>
          </p:cNvPr>
          <p:cNvSpPr/>
          <p:nvPr/>
        </p:nvSpPr>
        <p:spPr>
          <a:xfrm>
            <a:off x="222632" y="2315355"/>
            <a:ext cx="5047424" cy="1200329"/>
          </a:xfrm>
          <a:prstGeom prst="rect">
            <a:avLst/>
          </a:prstGeom>
        </p:spPr>
        <p:txBody>
          <a:bodyPr wrap="square">
            <a:spAutoFit/>
          </a:bodyPr>
          <a:lstStyle/>
          <a:p>
            <a:r>
              <a:rPr lang="nl-NL" b="0" i="0" dirty="0">
                <a:solidFill>
                  <a:srgbClr val="000000"/>
                </a:solidFill>
                <a:effectLst/>
              </a:rPr>
              <a:t>De Zaanse geschiedenis herrijst in het centrum van Zaandam. Sjoerd </a:t>
            </a:r>
            <a:r>
              <a:rPr lang="nl-NL" b="0" i="0" dirty="0" err="1">
                <a:solidFill>
                  <a:srgbClr val="000000"/>
                </a:solidFill>
                <a:effectLst/>
              </a:rPr>
              <a:t>Soeters</a:t>
            </a:r>
            <a:r>
              <a:rPr lang="nl-NL" b="0" i="0" dirty="0">
                <a:solidFill>
                  <a:srgbClr val="000000"/>
                </a:solidFill>
                <a:effectLst/>
              </a:rPr>
              <a:t> bedacht overal karakteristieke houten huisjes met puntdak en krullende daklijsten</a:t>
            </a:r>
            <a:endParaRPr lang="nl-NL" dirty="0"/>
          </a:p>
        </p:txBody>
      </p:sp>
    </p:spTree>
    <p:extLst>
      <p:ext uri="{BB962C8B-B14F-4D97-AF65-F5344CB8AC3E}">
        <p14:creationId xmlns:p14="http://schemas.microsoft.com/office/powerpoint/2010/main" val="276888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museum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29199" y="414973"/>
            <a:ext cx="2775578" cy="159543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055">
            <a:extLst>
              <a:ext uri="{FF2B5EF4-FFF2-40B4-BE49-F238E27FC236}">
                <a16:creationId xmlns:a16="http://schemas.microsoft.com/office/drawing/2014/main" id="{C996F872-3C52-454F-9440-FA24DF5BFC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9848" y="3809435"/>
            <a:ext cx="2895205" cy="289520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5" descr="deconstructivisme_7_openbare_bibliotheek_seattle_arch_rem_koolhaas">
            <a:extLst>
              <a:ext uri="{FF2B5EF4-FFF2-40B4-BE49-F238E27FC236}">
                <a16:creationId xmlns:a16="http://schemas.microsoft.com/office/drawing/2014/main" id="{FCEF60FF-5539-5248-AB8D-B5E4E919BF8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29199" y="2239871"/>
            <a:ext cx="2775578" cy="25172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2">
            <a:extLst>
              <a:ext uri="{FF2B5EF4-FFF2-40B4-BE49-F238E27FC236}">
                <a16:creationId xmlns:a16="http://schemas.microsoft.com/office/drawing/2014/main" id="{BF285721-DE33-F344-983B-6977EEC7EE1F}"/>
              </a:ext>
            </a:extLst>
          </p:cNvPr>
          <p:cNvSpPr>
            <a:spLocks noGrp="1"/>
          </p:cNvSpPr>
          <p:nvPr>
            <p:ph type="title"/>
          </p:nvPr>
        </p:nvSpPr>
        <p:spPr>
          <a:xfrm>
            <a:off x="1069848" y="484632"/>
            <a:ext cx="10058400" cy="1609344"/>
          </a:xfrm>
        </p:spPr>
        <p:txBody>
          <a:bodyPr/>
          <a:lstStyle/>
          <a:p>
            <a:r>
              <a:rPr lang="nl-NL" b="1" dirty="0"/>
              <a:t>Groninger museum </a:t>
            </a:r>
          </a:p>
        </p:txBody>
      </p:sp>
      <p:sp>
        <p:nvSpPr>
          <p:cNvPr id="9" name="Rechthoek 8">
            <a:extLst>
              <a:ext uri="{FF2B5EF4-FFF2-40B4-BE49-F238E27FC236}">
                <a16:creationId xmlns:a16="http://schemas.microsoft.com/office/drawing/2014/main" id="{F7624D5D-624B-BA44-907A-856464DEA88F}"/>
              </a:ext>
            </a:extLst>
          </p:cNvPr>
          <p:cNvSpPr/>
          <p:nvPr/>
        </p:nvSpPr>
        <p:spPr>
          <a:xfrm>
            <a:off x="8500044" y="4982375"/>
            <a:ext cx="3760984" cy="369332"/>
          </a:xfrm>
          <a:prstGeom prst="rect">
            <a:avLst/>
          </a:prstGeom>
        </p:spPr>
        <p:txBody>
          <a:bodyPr wrap="square">
            <a:spAutoFit/>
          </a:bodyPr>
          <a:lstStyle/>
          <a:p>
            <a:pPr algn="ctr"/>
            <a:r>
              <a:rPr lang="nl-NL" b="0" i="0" dirty="0">
                <a:solidFill>
                  <a:srgbClr val="212529"/>
                </a:solidFill>
                <a:effectLst/>
              </a:rPr>
              <a:t>Boek pagina 228 + 229</a:t>
            </a:r>
            <a:r>
              <a:rPr lang="nl-NL" b="0" i="0" dirty="0">
                <a:solidFill>
                  <a:srgbClr val="212529"/>
                </a:solidFill>
                <a:effectLst/>
                <a:latin typeface="Source Sans Pro"/>
              </a:rPr>
              <a:t> </a:t>
            </a:r>
            <a:endParaRPr lang="nl-NL" dirty="0"/>
          </a:p>
        </p:txBody>
      </p:sp>
      <p:sp>
        <p:nvSpPr>
          <p:cNvPr id="2" name="Rechthoek 1">
            <a:extLst>
              <a:ext uri="{FF2B5EF4-FFF2-40B4-BE49-F238E27FC236}">
                <a16:creationId xmlns:a16="http://schemas.microsoft.com/office/drawing/2014/main" id="{94FA5AB6-FC52-0E41-BA53-D2DA247689D6}"/>
              </a:ext>
            </a:extLst>
          </p:cNvPr>
          <p:cNvSpPr/>
          <p:nvPr/>
        </p:nvSpPr>
        <p:spPr>
          <a:xfrm>
            <a:off x="1069848" y="1915221"/>
            <a:ext cx="6096000" cy="1477328"/>
          </a:xfrm>
          <a:prstGeom prst="rect">
            <a:avLst/>
          </a:prstGeom>
        </p:spPr>
        <p:txBody>
          <a:bodyPr>
            <a:spAutoFit/>
          </a:bodyPr>
          <a:lstStyle/>
          <a:p>
            <a:r>
              <a:rPr lang="nl-NL" b="1" i="0" u="sng" dirty="0">
                <a:solidFill>
                  <a:srgbClr val="C00000"/>
                </a:solidFill>
                <a:effectLst/>
              </a:rPr>
              <a:t>Architect </a:t>
            </a:r>
            <a:r>
              <a:rPr lang="nl-NL" b="1" i="0" u="sng" dirty="0" err="1">
                <a:solidFill>
                  <a:srgbClr val="C00000"/>
                </a:solidFill>
                <a:effectLst/>
              </a:rPr>
              <a:t>Mendini</a:t>
            </a:r>
            <a:r>
              <a:rPr lang="nl-NL" b="1" i="0" u="sng" dirty="0">
                <a:solidFill>
                  <a:srgbClr val="C00000"/>
                </a:solidFill>
                <a:effectLst/>
              </a:rPr>
              <a:t>: </a:t>
            </a:r>
          </a:p>
          <a:p>
            <a:endParaRPr lang="nl-NL" b="1" i="0" u="sng" dirty="0">
              <a:solidFill>
                <a:srgbClr val="C00000"/>
              </a:solidFill>
              <a:effectLst/>
            </a:endParaRPr>
          </a:p>
          <a:p>
            <a:r>
              <a:rPr lang="nl-NL" dirty="0">
                <a:solidFill>
                  <a:srgbClr val="000000"/>
                </a:solidFill>
              </a:rPr>
              <a:t>A</a:t>
            </a:r>
            <a:r>
              <a:rPr lang="nl-NL" b="0" i="0" dirty="0">
                <a:solidFill>
                  <a:srgbClr val="000000"/>
                </a:solidFill>
                <a:effectLst/>
              </a:rPr>
              <a:t>lle kunsthistorische stijlen zijn voor hem even belangrijk en kunnen met elkaar vermengd worden waardoor een nieuw geheel ontstaat.</a:t>
            </a:r>
            <a:endParaRPr lang="nl-NL" dirty="0"/>
          </a:p>
        </p:txBody>
      </p:sp>
      <p:pic>
        <p:nvPicPr>
          <p:cNvPr id="3" name="Afbeelding 2">
            <a:extLst>
              <a:ext uri="{FF2B5EF4-FFF2-40B4-BE49-F238E27FC236}">
                <a16:creationId xmlns:a16="http://schemas.microsoft.com/office/drawing/2014/main" id="{4ED73CC5-3B3D-1D4C-B046-D74A6BA0C8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3002" y="3855720"/>
            <a:ext cx="4413816" cy="2848918"/>
          </a:xfrm>
          <a:prstGeom prst="rect">
            <a:avLst/>
          </a:prstGeom>
        </p:spPr>
      </p:pic>
      <p:sp>
        <p:nvSpPr>
          <p:cNvPr id="4" name="Rechthoek 3">
            <a:extLst>
              <a:ext uri="{FF2B5EF4-FFF2-40B4-BE49-F238E27FC236}">
                <a16:creationId xmlns:a16="http://schemas.microsoft.com/office/drawing/2014/main" id="{0258526D-B6F9-2A41-9BA0-4EEA3FDB6AC0}"/>
              </a:ext>
            </a:extLst>
          </p:cNvPr>
          <p:cNvSpPr/>
          <p:nvPr/>
        </p:nvSpPr>
        <p:spPr>
          <a:xfrm>
            <a:off x="1069848" y="3440103"/>
            <a:ext cx="5751575" cy="369332"/>
          </a:xfrm>
          <a:prstGeom prst="rect">
            <a:avLst/>
          </a:prstGeom>
        </p:spPr>
        <p:txBody>
          <a:bodyPr wrap="none">
            <a:spAutoFit/>
          </a:bodyPr>
          <a:lstStyle/>
          <a:p>
            <a:r>
              <a:rPr lang="nl-NL" dirty="0">
                <a:hlinkClick r:id="rId7"/>
              </a:rPr>
              <a:t>https://www.groningermuseum.nl/museum/gebouw</a:t>
            </a:r>
            <a:endParaRPr lang="nl-NL" dirty="0"/>
          </a:p>
        </p:txBody>
      </p:sp>
    </p:spTree>
    <p:extLst>
      <p:ext uri="{BB962C8B-B14F-4D97-AF65-F5344CB8AC3E}">
        <p14:creationId xmlns:p14="http://schemas.microsoft.com/office/powerpoint/2010/main" val="419972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51DB2-415F-7440-A196-A6E744CBB31B}"/>
              </a:ext>
            </a:extLst>
          </p:cNvPr>
          <p:cNvSpPr>
            <a:spLocks noGrp="1"/>
          </p:cNvSpPr>
          <p:nvPr>
            <p:ph type="title"/>
          </p:nvPr>
        </p:nvSpPr>
        <p:spPr>
          <a:xfrm>
            <a:off x="1069848" y="484632"/>
            <a:ext cx="10436352" cy="1609344"/>
          </a:xfrm>
        </p:spPr>
        <p:txBody>
          <a:bodyPr/>
          <a:lstStyle/>
          <a:p>
            <a:r>
              <a:rPr lang="nl-NL" b="1" dirty="0"/>
              <a:t>Andere voorbeelden </a:t>
            </a:r>
            <a:r>
              <a:rPr lang="nl-NL" b="1" dirty="0" err="1"/>
              <a:t>nederland</a:t>
            </a:r>
            <a:endParaRPr lang="nl-NL" b="1" dirty="0"/>
          </a:p>
        </p:txBody>
      </p:sp>
      <p:sp>
        <p:nvSpPr>
          <p:cNvPr id="3" name="Tijdelijke aanduiding voor inhoud 2">
            <a:extLst>
              <a:ext uri="{FF2B5EF4-FFF2-40B4-BE49-F238E27FC236}">
                <a16:creationId xmlns:a16="http://schemas.microsoft.com/office/drawing/2014/main" id="{75970B60-045F-974E-A1C2-5431CF725384}"/>
              </a:ext>
            </a:extLst>
          </p:cNvPr>
          <p:cNvSpPr>
            <a:spLocks noGrp="1"/>
          </p:cNvSpPr>
          <p:nvPr>
            <p:ph idx="1"/>
          </p:nvPr>
        </p:nvSpPr>
        <p:spPr/>
        <p:txBody>
          <a:bodyPr>
            <a:normAutofit/>
          </a:bodyPr>
          <a:lstStyle/>
          <a:p>
            <a:pPr marL="0" indent="0">
              <a:buNone/>
            </a:pPr>
            <a:endParaRPr lang="nl-NL" dirty="0"/>
          </a:p>
          <a:p>
            <a:pPr marL="0" indent="0">
              <a:buNone/>
            </a:pPr>
            <a:r>
              <a:rPr lang="nl-NL" dirty="0"/>
              <a:t>Nederland kent niet heel veel typische postmoderne gebouwen: buitenlandse architecten zoals Graves, Rossi, Stern en </a:t>
            </a:r>
            <a:r>
              <a:rPr lang="nl-NL" dirty="0" err="1"/>
              <a:t>Natalini</a:t>
            </a:r>
            <a:r>
              <a:rPr lang="nl-NL" dirty="0"/>
              <a:t> realiseerden in de jaren negentig postmoderne architectuur in Nederland. </a:t>
            </a:r>
          </a:p>
          <a:p>
            <a:pPr marL="0" indent="0">
              <a:buNone/>
            </a:pPr>
            <a:endParaRPr lang="nl-NL" dirty="0"/>
          </a:p>
          <a:p>
            <a:pPr marL="0" indent="0">
              <a:buNone/>
            </a:pPr>
            <a:r>
              <a:rPr lang="nl-NL" dirty="0"/>
              <a:t>Twee andere Nederlandse voorbeelden om zelf op te zoeken zijn: </a:t>
            </a:r>
          </a:p>
          <a:p>
            <a:pPr lvl="1"/>
            <a:r>
              <a:rPr lang="nl-NL" dirty="0"/>
              <a:t>het Circustheater in Zandvoort van Sjoerd </a:t>
            </a:r>
            <a:r>
              <a:rPr lang="nl-NL" dirty="0" err="1"/>
              <a:t>Soeters</a:t>
            </a:r>
            <a:endParaRPr lang="nl-NL" dirty="0"/>
          </a:p>
          <a:p>
            <a:pPr lvl="1"/>
            <a:r>
              <a:rPr lang="nl-NL" dirty="0"/>
              <a:t>Het effectenkantoor Rokin 99 in Amsterdam, ontworpen door Mart van Schijndel.</a:t>
            </a:r>
          </a:p>
          <a:p>
            <a:pPr lvl="1"/>
            <a:r>
              <a:rPr lang="nl-NL" dirty="0" err="1"/>
              <a:t>Bonefantenmuseum</a:t>
            </a:r>
            <a:r>
              <a:rPr lang="nl-NL" dirty="0"/>
              <a:t> in Maastricht van </a:t>
            </a:r>
            <a:r>
              <a:rPr lang="nl-NL" dirty="0" err="1"/>
              <a:t>Aldo</a:t>
            </a:r>
            <a:r>
              <a:rPr lang="nl-NL" dirty="0"/>
              <a:t> Rossi</a:t>
            </a:r>
          </a:p>
        </p:txBody>
      </p:sp>
    </p:spTree>
    <p:extLst>
      <p:ext uri="{BB962C8B-B14F-4D97-AF65-F5344CB8AC3E}">
        <p14:creationId xmlns:p14="http://schemas.microsoft.com/office/powerpoint/2010/main" val="333957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2151888" y="1218863"/>
            <a:ext cx="9281160" cy="3520440"/>
          </a:xfrm>
        </p:spPr>
        <p:txBody>
          <a:bodyPr>
            <a:normAutofit/>
          </a:bodyPr>
          <a:lstStyle/>
          <a:p>
            <a:r>
              <a:rPr lang="nl-NL" sz="5400" b="1" dirty="0" err="1"/>
              <a:t>amsterdamse</a:t>
            </a:r>
            <a:r>
              <a:rPr lang="nl-NL" sz="5400" b="1" dirty="0"/>
              <a:t> school</a:t>
            </a:r>
          </a:p>
        </p:txBody>
      </p:sp>
      <p:sp>
        <p:nvSpPr>
          <p:cNvPr id="3" name="Ondertitel 2">
            <a:extLst>
              <a:ext uri="{FF2B5EF4-FFF2-40B4-BE49-F238E27FC236}">
                <a16:creationId xmlns:a16="http://schemas.microsoft.com/office/drawing/2014/main" id="{BBD23DEF-A69F-474D-B3E2-571940712C73}"/>
              </a:ext>
            </a:extLst>
          </p:cNvPr>
          <p:cNvSpPr txBox="1">
            <a:spLocks/>
          </p:cNvSpPr>
          <p:nvPr/>
        </p:nvSpPr>
        <p:spPr>
          <a:xfrm>
            <a:off x="2151888" y="3233591"/>
            <a:ext cx="8011693" cy="106984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r>
              <a:rPr lang="nl-NL" dirty="0"/>
              <a:t>Expressieve architectuur:  zelf bestuderen in boek pagina 196</a:t>
            </a:r>
          </a:p>
        </p:txBody>
      </p:sp>
      <p:pic>
        <p:nvPicPr>
          <p:cNvPr id="4" name="Afbeelding 3">
            <a:extLst>
              <a:ext uri="{FF2B5EF4-FFF2-40B4-BE49-F238E27FC236}">
                <a16:creationId xmlns:a16="http://schemas.microsoft.com/office/drawing/2014/main" id="{5FC4C5C1-9F4A-8143-B405-B59149040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2842" y="4273156"/>
            <a:ext cx="3828238" cy="2246847"/>
          </a:xfrm>
          <a:prstGeom prst="rect">
            <a:avLst/>
          </a:prstGeom>
        </p:spPr>
      </p:pic>
      <p:pic>
        <p:nvPicPr>
          <p:cNvPr id="5" name="Afbeelding 4">
            <a:extLst>
              <a:ext uri="{FF2B5EF4-FFF2-40B4-BE49-F238E27FC236}">
                <a16:creationId xmlns:a16="http://schemas.microsoft.com/office/drawing/2014/main" id="{0DAB51F1-13EC-864B-9E5C-92779A3A76C6}"/>
              </a:ext>
            </a:extLst>
          </p:cNvPr>
          <p:cNvPicPr>
            <a:picLocks noChangeAspect="1"/>
          </p:cNvPicPr>
          <p:nvPr/>
        </p:nvPicPr>
        <p:blipFill>
          <a:blip r:embed="rId3"/>
          <a:stretch>
            <a:fillRect/>
          </a:stretch>
        </p:blipFill>
        <p:spPr>
          <a:xfrm>
            <a:off x="4951500" y="4273155"/>
            <a:ext cx="2859623" cy="2246847"/>
          </a:xfrm>
          <a:prstGeom prst="rect">
            <a:avLst/>
          </a:prstGeom>
        </p:spPr>
      </p:pic>
      <p:pic>
        <p:nvPicPr>
          <p:cNvPr id="6" name="Afbeelding 5">
            <a:extLst>
              <a:ext uri="{FF2B5EF4-FFF2-40B4-BE49-F238E27FC236}">
                <a16:creationId xmlns:a16="http://schemas.microsoft.com/office/drawing/2014/main" id="{9F0D55E1-AF8D-4841-8FF0-5F4757C10101}"/>
              </a:ext>
            </a:extLst>
          </p:cNvPr>
          <p:cNvPicPr>
            <a:picLocks noChangeAspect="1"/>
          </p:cNvPicPr>
          <p:nvPr/>
        </p:nvPicPr>
        <p:blipFill>
          <a:blip r:embed="rId4"/>
          <a:stretch>
            <a:fillRect/>
          </a:stretch>
        </p:blipFill>
        <p:spPr>
          <a:xfrm>
            <a:off x="7931543" y="4273154"/>
            <a:ext cx="3382616" cy="2246847"/>
          </a:xfrm>
          <a:prstGeom prst="rect">
            <a:avLst/>
          </a:prstGeom>
        </p:spPr>
      </p:pic>
    </p:spTree>
    <p:extLst>
      <p:ext uri="{BB962C8B-B14F-4D97-AF65-F5344CB8AC3E}">
        <p14:creationId xmlns:p14="http://schemas.microsoft.com/office/powerpoint/2010/main" val="114788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2151888" y="1218863"/>
            <a:ext cx="9281160" cy="3520440"/>
          </a:xfrm>
        </p:spPr>
        <p:txBody>
          <a:bodyPr>
            <a:normAutofit/>
          </a:bodyPr>
          <a:lstStyle/>
          <a:p>
            <a:r>
              <a:rPr lang="nl-NL" sz="5400" b="1" dirty="0"/>
              <a:t>FUNCTIONALISME </a:t>
            </a:r>
            <a:r>
              <a:rPr lang="nl-NL" altLang="nl-NL" sz="5400" b="1" dirty="0">
                <a:ea typeface="ＭＳ Ｐゴシック" panose="020B0600070205080204" pitchFamily="34" charset="-128"/>
              </a:rPr>
              <a:t>(1900-1945)</a:t>
            </a:r>
            <a:endParaRPr lang="nl-NL" sz="5400" b="1" dirty="0"/>
          </a:p>
        </p:txBody>
      </p:sp>
      <p:sp>
        <p:nvSpPr>
          <p:cNvPr id="3" name="Rechthoek 2">
            <a:extLst>
              <a:ext uri="{FF2B5EF4-FFF2-40B4-BE49-F238E27FC236}">
                <a16:creationId xmlns:a16="http://schemas.microsoft.com/office/drawing/2014/main" id="{1076EC47-1611-FB43-8DEF-75DC5F1D9402}"/>
              </a:ext>
            </a:extLst>
          </p:cNvPr>
          <p:cNvSpPr/>
          <p:nvPr/>
        </p:nvSpPr>
        <p:spPr>
          <a:xfrm>
            <a:off x="2261980" y="3183374"/>
            <a:ext cx="2494401" cy="369332"/>
          </a:xfrm>
          <a:prstGeom prst="rect">
            <a:avLst/>
          </a:prstGeom>
        </p:spPr>
        <p:txBody>
          <a:bodyPr wrap="none">
            <a:spAutoFit/>
          </a:bodyPr>
          <a:lstStyle/>
          <a:p>
            <a:r>
              <a:rPr lang="nl-NL" dirty="0"/>
              <a:t>Form </a:t>
            </a:r>
            <a:r>
              <a:rPr lang="nl-NL" dirty="0" err="1"/>
              <a:t>follows</a:t>
            </a:r>
            <a:r>
              <a:rPr lang="nl-NL" dirty="0"/>
              <a:t> </a:t>
            </a:r>
            <a:r>
              <a:rPr lang="nl-NL" dirty="0" err="1"/>
              <a:t>function</a:t>
            </a:r>
            <a:r>
              <a:rPr lang="nl-NL" dirty="0"/>
              <a:t> </a:t>
            </a:r>
          </a:p>
        </p:txBody>
      </p:sp>
    </p:spTree>
    <p:extLst>
      <p:ext uri="{BB962C8B-B14F-4D97-AF65-F5344CB8AC3E}">
        <p14:creationId xmlns:p14="http://schemas.microsoft.com/office/powerpoint/2010/main" val="357697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index.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35963" y="1701801"/>
            <a:ext cx="5867400" cy="247420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143777" y="1452095"/>
            <a:ext cx="4572000" cy="369332"/>
          </a:xfrm>
          <a:prstGeom prst="rect">
            <a:avLst/>
          </a:prstGeom>
        </p:spPr>
        <p:txBody>
          <a:bodyPr>
            <a:spAutoFit/>
          </a:bodyPr>
          <a:lstStyle/>
          <a:p>
            <a:pPr algn="ctr"/>
            <a:endParaRPr lang="nl-NL" b="1" i="1">
              <a:solidFill>
                <a:srgbClr val="FF0000"/>
              </a:solidFill>
            </a:endParaRPr>
          </a:p>
        </p:txBody>
      </p:sp>
      <p:pic>
        <p:nvPicPr>
          <p:cNvPr id="8" name="Picture 7" descr="amsterdam_palei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90632" y="1701801"/>
            <a:ext cx="3545331" cy="247420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p:cNvSpPr txBox="1"/>
          <p:nvPr/>
        </p:nvSpPr>
        <p:spPr>
          <a:xfrm>
            <a:off x="1662046" y="4281959"/>
            <a:ext cx="8714449" cy="261610"/>
          </a:xfrm>
          <a:prstGeom prst="rect">
            <a:avLst/>
          </a:prstGeom>
          <a:noFill/>
        </p:spPr>
        <p:txBody>
          <a:bodyPr wrap="square" rtlCol="0">
            <a:spAutoFit/>
          </a:bodyPr>
          <a:lstStyle/>
          <a:p>
            <a:r>
              <a:rPr lang="nl-NL" sz="1100" b="1" i="1"/>
              <a:t>              Oude bouwstijl 17</a:t>
            </a:r>
            <a:r>
              <a:rPr lang="nl-NL" sz="1100" b="1" i="1" baseline="30000"/>
              <a:t>e</a:t>
            </a:r>
            <a:r>
              <a:rPr lang="nl-NL" sz="1100" b="1" i="1"/>
              <a:t> eeuw                                                                                           Moderne bouwstijl</a:t>
            </a:r>
          </a:p>
        </p:txBody>
      </p:sp>
      <p:sp>
        <p:nvSpPr>
          <p:cNvPr id="35843" name="Text Box 3"/>
          <p:cNvSpPr txBox="1">
            <a:spLocks noChangeArrowheads="1"/>
          </p:cNvSpPr>
          <p:nvPr/>
        </p:nvSpPr>
        <p:spPr bwMode="auto">
          <a:xfrm>
            <a:off x="1785154" y="4543569"/>
            <a:ext cx="8710873" cy="1138773"/>
          </a:xfrm>
          <a:prstGeom prst="rect">
            <a:avLst/>
          </a:prstGeom>
          <a:noFill/>
          <a:ln w="9525">
            <a:noFill/>
            <a:miter lim="800000"/>
            <a:headEnd/>
            <a:tailEnd/>
          </a:ln>
        </p:spPr>
        <p:txBody>
          <a:bodyPr wrap="square">
            <a:prstTxWarp prst="textNoShape">
              <a:avLst/>
            </a:prstTxWarp>
            <a:spAutoFit/>
          </a:bodyPr>
          <a:lstStyle/>
          <a:p>
            <a:pPr algn="ctr"/>
            <a:endParaRPr lang="nl-NL" sz="2000" b="1">
              <a:solidFill>
                <a:srgbClr val="FF0000"/>
              </a:solidFill>
            </a:endParaRPr>
          </a:p>
          <a:p>
            <a:pPr algn="ctr"/>
            <a:endParaRPr lang="nl-NL" sz="2400"/>
          </a:p>
          <a:p>
            <a:pPr algn="ctr"/>
            <a:endParaRPr lang="nl-NL" sz="2400"/>
          </a:p>
        </p:txBody>
      </p:sp>
      <p:sp>
        <p:nvSpPr>
          <p:cNvPr id="10" name="Tekstvak 9">
            <a:extLst>
              <a:ext uri="{FF2B5EF4-FFF2-40B4-BE49-F238E27FC236}">
                <a16:creationId xmlns:a16="http://schemas.microsoft.com/office/drawing/2014/main" id="{7A5630D1-659A-9841-BA34-52B48DD33F68}"/>
              </a:ext>
            </a:extLst>
          </p:cNvPr>
          <p:cNvSpPr txBox="1"/>
          <p:nvPr/>
        </p:nvSpPr>
        <p:spPr>
          <a:xfrm>
            <a:off x="2318945" y="4805179"/>
            <a:ext cx="7643290" cy="1754326"/>
          </a:xfrm>
          <a:prstGeom prst="rect">
            <a:avLst/>
          </a:prstGeom>
          <a:noFill/>
        </p:spPr>
        <p:txBody>
          <a:bodyPr wrap="square" rtlCol="0">
            <a:spAutoFit/>
          </a:bodyPr>
          <a:lstStyle/>
          <a:p>
            <a:pPr algn="ctr"/>
            <a:r>
              <a:rPr lang="nl-NL" b="1" u="sng" dirty="0"/>
              <a:t>Nieuw, Vernieuwend: </a:t>
            </a:r>
          </a:p>
          <a:p>
            <a:pPr algn="ctr"/>
            <a:r>
              <a:rPr lang="nl-NL" dirty="0"/>
              <a:t>Radicaal verwerpen van oude bouwstijlen</a:t>
            </a:r>
          </a:p>
          <a:p>
            <a:endParaRPr lang="nl-NL" dirty="0"/>
          </a:p>
          <a:p>
            <a:pPr algn="ctr"/>
            <a:r>
              <a:rPr lang="nl-NL" dirty="0"/>
              <a:t>Nadruk komt vooral te liggen op functionaliteit:</a:t>
            </a:r>
          </a:p>
          <a:p>
            <a:pPr algn="ctr"/>
            <a:r>
              <a:rPr lang="nl-NL" dirty="0"/>
              <a:t> </a:t>
            </a:r>
            <a:r>
              <a:rPr lang="nl-NL" b="1" dirty="0">
                <a:solidFill>
                  <a:srgbClr val="C00000"/>
                </a:solidFill>
              </a:rPr>
              <a:t>form </a:t>
            </a:r>
            <a:r>
              <a:rPr lang="nl-NL" b="1" dirty="0" err="1">
                <a:solidFill>
                  <a:srgbClr val="C00000"/>
                </a:solidFill>
              </a:rPr>
              <a:t>follows</a:t>
            </a:r>
            <a:r>
              <a:rPr lang="nl-NL" b="1" dirty="0">
                <a:solidFill>
                  <a:srgbClr val="C00000"/>
                </a:solidFill>
              </a:rPr>
              <a:t> </a:t>
            </a:r>
            <a:r>
              <a:rPr lang="nl-NL" b="1" dirty="0" err="1">
                <a:solidFill>
                  <a:srgbClr val="C00000"/>
                </a:solidFill>
              </a:rPr>
              <a:t>function</a:t>
            </a:r>
            <a:r>
              <a:rPr lang="nl-NL" b="1" dirty="0">
                <a:solidFill>
                  <a:srgbClr val="C00000"/>
                </a:solidFill>
              </a:rPr>
              <a:t>  -&gt; </a:t>
            </a:r>
            <a:r>
              <a:rPr lang="nl-NL" b="1" dirty="0" err="1">
                <a:solidFill>
                  <a:srgbClr val="C00000"/>
                </a:solidFill>
              </a:rPr>
              <a:t>less</a:t>
            </a:r>
            <a:r>
              <a:rPr lang="nl-NL" b="1" dirty="0">
                <a:solidFill>
                  <a:srgbClr val="C00000"/>
                </a:solidFill>
              </a:rPr>
              <a:t> is more</a:t>
            </a:r>
          </a:p>
          <a:p>
            <a:endParaRPr lang="nl-NL" dirty="0"/>
          </a:p>
        </p:txBody>
      </p:sp>
      <p:sp>
        <p:nvSpPr>
          <p:cNvPr id="11" name="Titel 1">
            <a:extLst>
              <a:ext uri="{FF2B5EF4-FFF2-40B4-BE49-F238E27FC236}">
                <a16:creationId xmlns:a16="http://schemas.microsoft.com/office/drawing/2014/main" id="{0DA23796-DB08-724B-9E80-15C85240EB52}"/>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b="1" dirty="0"/>
              <a:t>Functionalisme</a:t>
            </a:r>
          </a:p>
        </p:txBody>
      </p:sp>
      <p:sp>
        <p:nvSpPr>
          <p:cNvPr id="2" name="Rechthoek 1">
            <a:extLst>
              <a:ext uri="{FF2B5EF4-FFF2-40B4-BE49-F238E27FC236}">
                <a16:creationId xmlns:a16="http://schemas.microsoft.com/office/drawing/2014/main" id="{42351271-AFB9-6240-9E10-5379D3386F09}"/>
              </a:ext>
            </a:extLst>
          </p:cNvPr>
          <p:cNvSpPr/>
          <p:nvPr/>
        </p:nvSpPr>
        <p:spPr>
          <a:xfrm>
            <a:off x="1069848" y="1128929"/>
            <a:ext cx="10192512" cy="369332"/>
          </a:xfrm>
          <a:prstGeom prst="rect">
            <a:avLst/>
          </a:prstGeom>
        </p:spPr>
        <p:txBody>
          <a:bodyPr wrap="square">
            <a:spAutoFit/>
          </a:bodyPr>
          <a:lstStyle/>
          <a:p>
            <a:r>
              <a:rPr lang="nl-NL" b="1" dirty="0"/>
              <a:t>Stroming binnen modern bouwen: functionalisme of het Nieuwe Bouwen genoemd.</a:t>
            </a:r>
            <a:endParaRPr lang="nl-NL" b="1" dirty="0">
              <a:solidFill>
                <a:srgbClr val="C00000"/>
              </a:solidFill>
            </a:endParaRPr>
          </a:p>
        </p:txBody>
      </p:sp>
    </p:spTree>
    <p:extLst>
      <p:ext uri="{BB962C8B-B14F-4D97-AF65-F5344CB8AC3E}">
        <p14:creationId xmlns:p14="http://schemas.microsoft.com/office/powerpoint/2010/main" val="1861154288"/>
      </p:ext>
    </p:extLst>
  </p:cSld>
  <p:clrMapOvr>
    <a:masterClrMapping/>
  </p:clrMapOvr>
  <p:transition advClick="0"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4F7D1F-D050-1F4B-9AC3-E15FE8044B94}"/>
              </a:ext>
            </a:extLst>
          </p:cNvPr>
          <p:cNvSpPr>
            <a:spLocks noGrp="1"/>
          </p:cNvSpPr>
          <p:nvPr>
            <p:ph idx="1"/>
          </p:nvPr>
        </p:nvSpPr>
        <p:spPr>
          <a:xfrm>
            <a:off x="765048" y="1885411"/>
            <a:ext cx="6047232" cy="4417449"/>
          </a:xfrm>
        </p:spPr>
        <p:txBody>
          <a:bodyPr>
            <a:normAutofit/>
          </a:bodyPr>
          <a:lstStyle/>
          <a:p>
            <a:pPr marL="0" indent="0">
              <a:buNone/>
            </a:pPr>
            <a:r>
              <a:rPr lang="nl-NL" b="1" u="sng" dirty="0">
                <a:solidFill>
                  <a:srgbClr val="C00000"/>
                </a:solidFill>
              </a:rPr>
              <a:t>Le </a:t>
            </a:r>
            <a:r>
              <a:rPr lang="nl-NL" b="1" u="sng" dirty="0" err="1">
                <a:solidFill>
                  <a:srgbClr val="C00000"/>
                </a:solidFill>
              </a:rPr>
              <a:t>Corbusier</a:t>
            </a:r>
            <a:r>
              <a:rPr lang="nl-NL" b="1" u="sng" dirty="0">
                <a:solidFill>
                  <a:srgbClr val="C00000"/>
                </a:solidFill>
              </a:rPr>
              <a:t> (1887 - 1965) </a:t>
            </a:r>
            <a:r>
              <a:rPr lang="nl-NL" b="1" dirty="0">
                <a:solidFill>
                  <a:srgbClr val="C00000"/>
                </a:solidFill>
              </a:rPr>
              <a:t>belangrijke pionier van het functionalisme</a:t>
            </a:r>
          </a:p>
          <a:p>
            <a:pPr marL="285750" indent="-285750">
              <a:lnSpc>
                <a:spcPct val="80000"/>
              </a:lnSpc>
              <a:buFont typeface="Arial"/>
              <a:buChar char="•"/>
            </a:pPr>
            <a:r>
              <a:rPr lang="nl-NL" dirty="0"/>
              <a:t>Stedenbouwkundige projecten</a:t>
            </a:r>
          </a:p>
          <a:p>
            <a:pPr marL="285750" indent="-285750">
              <a:lnSpc>
                <a:spcPct val="80000"/>
              </a:lnSpc>
              <a:buFont typeface="Arial"/>
              <a:buChar char="•"/>
            </a:pPr>
            <a:r>
              <a:rPr lang="nl-NL" dirty="0"/>
              <a:t>Huisvesting voor miljoenen </a:t>
            </a:r>
          </a:p>
          <a:p>
            <a:pPr marL="285750" indent="-285750">
              <a:lnSpc>
                <a:spcPct val="80000"/>
              </a:lnSpc>
              <a:buFont typeface="Arial"/>
              <a:buChar char="•"/>
            </a:pPr>
            <a:r>
              <a:rPr lang="nl-NL" dirty="0"/>
              <a:t>Vraagt aandacht voor sociale woningbouw (elk gezin ideale woning)</a:t>
            </a:r>
          </a:p>
          <a:p>
            <a:pPr marL="0" indent="0">
              <a:buNone/>
            </a:pPr>
            <a:r>
              <a:rPr lang="nl-NL" dirty="0"/>
              <a:t>Technologie, industriële productietechnieken, gebruik van moderne materialen en onversierd, functioneel ontwerp speelden een belangrijke rol hierin</a:t>
            </a:r>
          </a:p>
          <a:p>
            <a:pPr marL="0" indent="0">
              <a:buNone/>
            </a:pPr>
            <a:r>
              <a:rPr lang="nl-NL" b="1" u="sng" dirty="0"/>
              <a:t>Voorbeeld: </a:t>
            </a:r>
            <a:r>
              <a:rPr lang="nl-NL" dirty="0"/>
              <a:t>La </a:t>
            </a:r>
            <a:r>
              <a:rPr lang="nl-NL" dirty="0" err="1"/>
              <a:t>Ville</a:t>
            </a:r>
            <a:r>
              <a:rPr lang="nl-NL" dirty="0"/>
              <a:t> </a:t>
            </a:r>
            <a:r>
              <a:rPr lang="nl-NL" dirty="0" err="1"/>
              <a:t>radieuse</a:t>
            </a:r>
            <a:r>
              <a:rPr lang="nl-NL" dirty="0"/>
              <a:t> 1933: enorm woonblok: met daarin woningen en alle faciliteiten:</a:t>
            </a:r>
          </a:p>
        </p:txBody>
      </p:sp>
      <p:sp>
        <p:nvSpPr>
          <p:cNvPr id="10" name="Titel 1">
            <a:extLst>
              <a:ext uri="{FF2B5EF4-FFF2-40B4-BE49-F238E27FC236}">
                <a16:creationId xmlns:a16="http://schemas.microsoft.com/office/drawing/2014/main" id="{F35A0A6F-1D01-AF4A-9D02-94D216153989}"/>
              </a:ext>
            </a:extLst>
          </p:cNvPr>
          <p:cNvSpPr>
            <a:spLocks noGrp="1"/>
          </p:cNvSpPr>
          <p:nvPr>
            <p:ph type="title"/>
          </p:nvPr>
        </p:nvSpPr>
        <p:spPr>
          <a:xfrm>
            <a:off x="658368" y="316097"/>
            <a:ext cx="10058400" cy="1609344"/>
          </a:xfrm>
        </p:spPr>
        <p:txBody>
          <a:bodyPr/>
          <a:lstStyle/>
          <a:p>
            <a:r>
              <a:rPr lang="nl-NL" altLang="nl-NL" b="1" dirty="0">
                <a:ea typeface="ＭＳ Ｐゴシック" panose="020B0600070205080204" pitchFamily="34" charset="-128"/>
              </a:rPr>
              <a:t>Le </a:t>
            </a:r>
            <a:r>
              <a:rPr lang="nl-NL" altLang="nl-NL" b="1" dirty="0" err="1">
                <a:ea typeface="ＭＳ Ｐゴシック" panose="020B0600070205080204" pitchFamily="34" charset="-128"/>
              </a:rPr>
              <a:t>corbusier</a:t>
            </a:r>
            <a:endParaRPr lang="nl-NL" dirty="0"/>
          </a:p>
        </p:txBody>
      </p:sp>
      <p:pic>
        <p:nvPicPr>
          <p:cNvPr id="11" name="Picture 5" descr="corbusier_ville_radieuse_1935.jpg">
            <a:extLst>
              <a:ext uri="{FF2B5EF4-FFF2-40B4-BE49-F238E27FC236}">
                <a16:creationId xmlns:a16="http://schemas.microsoft.com/office/drawing/2014/main" id="{CB367139-FB3E-6349-9D30-C1B935BE6E0B}"/>
              </a:ext>
            </a:extLst>
          </p:cNvPr>
          <p:cNvPicPr>
            <a:picLocks noChangeAspect="1"/>
          </p:cNvPicPr>
          <p:nvPr/>
        </p:nvPicPr>
        <p:blipFill>
          <a:blip r:embed="rId2"/>
          <a:stretch>
            <a:fillRect/>
          </a:stretch>
        </p:blipFill>
        <p:spPr>
          <a:xfrm>
            <a:off x="7372574" y="484632"/>
            <a:ext cx="4392706" cy="296252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Afbeelding 1">
            <a:extLst>
              <a:ext uri="{FF2B5EF4-FFF2-40B4-BE49-F238E27FC236}">
                <a16:creationId xmlns:a16="http://schemas.microsoft.com/office/drawing/2014/main" id="{344FF8E3-DE75-1D41-805A-11A0A72881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2574" y="3615689"/>
            <a:ext cx="3615466" cy="2687171"/>
          </a:xfrm>
          <a:prstGeom prst="rect">
            <a:avLst/>
          </a:prstGeom>
        </p:spPr>
      </p:pic>
      <p:sp>
        <p:nvSpPr>
          <p:cNvPr id="12" name="Rechthoek 11">
            <a:extLst>
              <a:ext uri="{FF2B5EF4-FFF2-40B4-BE49-F238E27FC236}">
                <a16:creationId xmlns:a16="http://schemas.microsoft.com/office/drawing/2014/main" id="{F7BEA0BC-6E32-A44A-8F1B-12FC91E4827F}"/>
              </a:ext>
            </a:extLst>
          </p:cNvPr>
          <p:cNvSpPr/>
          <p:nvPr/>
        </p:nvSpPr>
        <p:spPr>
          <a:xfrm>
            <a:off x="6469455" y="6360772"/>
            <a:ext cx="3760984" cy="369332"/>
          </a:xfrm>
          <a:prstGeom prst="rect">
            <a:avLst/>
          </a:prstGeom>
        </p:spPr>
        <p:txBody>
          <a:bodyPr wrap="square">
            <a:spAutoFit/>
          </a:bodyPr>
          <a:lstStyle/>
          <a:p>
            <a:pPr algn="ctr"/>
            <a:r>
              <a:rPr lang="nl-NL" b="0" i="0" dirty="0">
                <a:solidFill>
                  <a:srgbClr val="212529"/>
                </a:solidFill>
                <a:effectLst/>
              </a:rPr>
              <a:t>Boek pagina 196</a:t>
            </a:r>
            <a:r>
              <a:rPr lang="nl-NL" b="0" i="0" dirty="0">
                <a:solidFill>
                  <a:srgbClr val="212529"/>
                </a:solidFill>
                <a:effectLst/>
                <a:latin typeface="Source Sans Pro"/>
              </a:rPr>
              <a:t> </a:t>
            </a:r>
            <a:endParaRPr lang="nl-NL" dirty="0"/>
          </a:p>
        </p:txBody>
      </p:sp>
    </p:spTree>
    <p:extLst>
      <p:ext uri="{BB962C8B-B14F-4D97-AF65-F5344CB8AC3E}">
        <p14:creationId xmlns:p14="http://schemas.microsoft.com/office/powerpoint/2010/main" val="142722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4F7D1F-D050-1F4B-9AC3-E15FE8044B94}"/>
              </a:ext>
            </a:extLst>
          </p:cNvPr>
          <p:cNvSpPr>
            <a:spLocks noGrp="1"/>
          </p:cNvSpPr>
          <p:nvPr>
            <p:ph idx="1"/>
          </p:nvPr>
        </p:nvSpPr>
        <p:spPr>
          <a:xfrm>
            <a:off x="2316480" y="2093976"/>
            <a:ext cx="8875776" cy="4050792"/>
          </a:xfrm>
        </p:spPr>
        <p:txBody>
          <a:bodyPr>
            <a:normAutofit/>
          </a:bodyPr>
          <a:lstStyle/>
          <a:p>
            <a:r>
              <a:rPr lang="nl-NL" b="1" u="sng" dirty="0">
                <a:solidFill>
                  <a:srgbClr val="C00000"/>
                </a:solidFill>
              </a:rPr>
              <a:t>Schoonheid is geen doel maar Form Follows </a:t>
            </a:r>
            <a:r>
              <a:rPr lang="nl-NL" b="1" u="sng" dirty="0" err="1">
                <a:solidFill>
                  <a:srgbClr val="C00000"/>
                </a:solidFill>
              </a:rPr>
              <a:t>Function</a:t>
            </a:r>
            <a:r>
              <a:rPr lang="nl-NL" b="1" u="sng" dirty="0">
                <a:solidFill>
                  <a:srgbClr val="C00000"/>
                </a:solidFill>
              </a:rPr>
              <a:t>: </a:t>
            </a:r>
          </a:p>
          <a:p>
            <a:r>
              <a:rPr lang="nl-NL" dirty="0"/>
              <a:t>constructie en uiterlijk moeten worden bepaald door de functie van het gebouw: </a:t>
            </a:r>
          </a:p>
          <a:p>
            <a:r>
              <a:rPr lang="nl-NL" dirty="0"/>
              <a:t>geen versiering zonder dat deze een functie voor het gebouw heeft.  Alle uiterlijke kenmerken moeten een afspiegeling zijn van functionele elementen: </a:t>
            </a:r>
            <a:r>
              <a:rPr lang="nl-NL" b="1" dirty="0" err="1"/>
              <a:t>Less</a:t>
            </a:r>
            <a:r>
              <a:rPr lang="nl-NL" b="1" dirty="0"/>
              <a:t> is more</a:t>
            </a:r>
          </a:p>
          <a:p>
            <a:r>
              <a:rPr lang="nl-NL" dirty="0"/>
              <a:t>Dus ook geen historische stijlcitaten.</a:t>
            </a:r>
          </a:p>
          <a:p>
            <a:r>
              <a:rPr lang="nl-NL" dirty="0"/>
              <a:t>Geen onnodig dure materialen, zoals marmer, maar nieuwe goedkope materialen als  beton en glas en staal. </a:t>
            </a:r>
          </a:p>
          <a:p>
            <a:r>
              <a:rPr lang="nl-NL" dirty="0"/>
              <a:t>Goedkope en snelle bouwtechnieken: prefab en skeletbouw</a:t>
            </a:r>
          </a:p>
          <a:p>
            <a:r>
              <a:rPr lang="nl-NL" dirty="0"/>
              <a:t>Licht lucht en ruimte</a:t>
            </a:r>
          </a:p>
          <a:p>
            <a:pPr marL="0" indent="0">
              <a:buNone/>
            </a:pPr>
            <a:endParaRPr lang="nl-NL" dirty="0"/>
          </a:p>
        </p:txBody>
      </p:sp>
      <p:sp>
        <p:nvSpPr>
          <p:cNvPr id="10" name="Titel 1">
            <a:extLst>
              <a:ext uri="{FF2B5EF4-FFF2-40B4-BE49-F238E27FC236}">
                <a16:creationId xmlns:a16="http://schemas.microsoft.com/office/drawing/2014/main" id="{F35A0A6F-1D01-AF4A-9D02-94D216153989}"/>
              </a:ext>
            </a:extLst>
          </p:cNvPr>
          <p:cNvSpPr>
            <a:spLocks noGrp="1"/>
          </p:cNvSpPr>
          <p:nvPr>
            <p:ph type="title"/>
          </p:nvPr>
        </p:nvSpPr>
        <p:spPr/>
        <p:txBody>
          <a:bodyPr/>
          <a:lstStyle/>
          <a:p>
            <a:r>
              <a:rPr lang="nl-NL" altLang="nl-NL" b="1" dirty="0">
                <a:ea typeface="ＭＳ Ｐゴシック" panose="020B0600070205080204" pitchFamily="34" charset="-128"/>
              </a:rPr>
              <a:t>kenmerken</a:t>
            </a:r>
          </a:p>
        </p:txBody>
      </p:sp>
      <p:pic>
        <p:nvPicPr>
          <p:cNvPr id="12" name="Afbeelding 11">
            <a:extLst>
              <a:ext uri="{FF2B5EF4-FFF2-40B4-BE49-F238E27FC236}">
                <a16:creationId xmlns:a16="http://schemas.microsoft.com/office/drawing/2014/main" id="{51C41D3A-BE33-1348-888F-BB98674608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315" y="2150419"/>
            <a:ext cx="1976165" cy="1312635"/>
          </a:xfrm>
          <a:prstGeom prst="rect">
            <a:avLst/>
          </a:prstGeom>
        </p:spPr>
      </p:pic>
      <p:pic>
        <p:nvPicPr>
          <p:cNvPr id="13" name="Afbeelding 12">
            <a:extLst>
              <a:ext uri="{FF2B5EF4-FFF2-40B4-BE49-F238E27FC236}">
                <a16:creationId xmlns:a16="http://schemas.microsoft.com/office/drawing/2014/main" id="{48A3BD9B-6BB7-A744-887E-EDD0E55C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315" y="3519497"/>
            <a:ext cx="1984564" cy="1326823"/>
          </a:xfrm>
          <a:prstGeom prst="rect">
            <a:avLst/>
          </a:prstGeom>
        </p:spPr>
      </p:pic>
      <p:pic>
        <p:nvPicPr>
          <p:cNvPr id="15" name="Afbeelding 14">
            <a:extLst>
              <a:ext uri="{FF2B5EF4-FFF2-40B4-BE49-F238E27FC236}">
                <a16:creationId xmlns:a16="http://schemas.microsoft.com/office/drawing/2014/main" id="{27A2234F-9028-DA48-A6BE-7F80D50400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314" y="4902763"/>
            <a:ext cx="1976165" cy="1409232"/>
          </a:xfrm>
          <a:prstGeom prst="rect">
            <a:avLst/>
          </a:prstGeom>
        </p:spPr>
      </p:pic>
    </p:spTree>
    <p:extLst>
      <p:ext uri="{BB962C8B-B14F-4D97-AF65-F5344CB8AC3E}">
        <p14:creationId xmlns:p14="http://schemas.microsoft.com/office/powerpoint/2010/main" val="210243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698792" y="1655595"/>
            <a:ext cx="7621716" cy="4794624"/>
          </a:xfrm>
          <a:noFill/>
        </p:spPr>
        <p:txBody>
          <a:bodyPr>
            <a:normAutofit/>
          </a:bodyPr>
          <a:lstStyle/>
          <a:p>
            <a:pPr eaLnBrk="1" hangingPunct="1">
              <a:spcBef>
                <a:spcPts val="100"/>
              </a:spcBef>
              <a:buFontTx/>
              <a:buNone/>
            </a:pPr>
            <a:r>
              <a:rPr lang="nl-NL" b="1" u="sng" dirty="0">
                <a:solidFill>
                  <a:srgbClr val="C00000"/>
                </a:solidFill>
              </a:rPr>
              <a:t>Van Nelle fabriek Rotterdam (1925):</a:t>
            </a:r>
          </a:p>
          <a:p>
            <a:pPr eaLnBrk="1" hangingPunct="1">
              <a:spcBef>
                <a:spcPts val="100"/>
              </a:spcBef>
              <a:buFontTx/>
              <a:buNone/>
            </a:pPr>
            <a:endParaRPr lang="nl-NL" b="1" dirty="0">
              <a:solidFill>
                <a:srgbClr val="C00000"/>
              </a:solidFill>
            </a:endParaRPr>
          </a:p>
          <a:p>
            <a:pPr eaLnBrk="1" hangingPunct="1">
              <a:spcBef>
                <a:spcPts val="100"/>
              </a:spcBef>
              <a:buFontTx/>
              <a:buNone/>
            </a:pPr>
            <a:r>
              <a:rPr lang="nl-NL" b="1" dirty="0"/>
              <a:t>Kenmerken van het nieuwe bouwen in deze fabriek</a:t>
            </a:r>
          </a:p>
          <a:p>
            <a:pPr eaLnBrk="1" hangingPunct="1">
              <a:spcBef>
                <a:spcPts val="100"/>
              </a:spcBef>
              <a:buFontTx/>
              <a:buNone/>
            </a:pPr>
            <a:endParaRPr lang="nl-NL" b="1" dirty="0"/>
          </a:p>
          <a:p>
            <a:pPr marL="285750" indent="-285750">
              <a:spcBef>
                <a:spcPts val="100"/>
              </a:spcBef>
              <a:buFont typeface="Arial"/>
              <a:buChar char="•"/>
            </a:pPr>
            <a:r>
              <a:rPr lang="nl-NL" dirty="0"/>
              <a:t>Gebruik van nieuwe/goedkope materialen</a:t>
            </a:r>
          </a:p>
          <a:p>
            <a:pPr marL="285750" indent="-285750">
              <a:spcBef>
                <a:spcPts val="100"/>
              </a:spcBef>
              <a:buFont typeface="Arial"/>
              <a:buChar char="•"/>
            </a:pPr>
            <a:r>
              <a:rPr lang="nl-NL" dirty="0"/>
              <a:t>Constructie aan buitenkant zichtbaar</a:t>
            </a:r>
          </a:p>
          <a:p>
            <a:pPr marL="285750" indent="-285750">
              <a:spcBef>
                <a:spcPts val="100"/>
              </a:spcBef>
              <a:buFont typeface="Arial"/>
              <a:buChar char="•"/>
            </a:pPr>
            <a:r>
              <a:rPr lang="nl-NL" dirty="0"/>
              <a:t>Gebruik eenvoudige geometrische vormen</a:t>
            </a:r>
          </a:p>
          <a:p>
            <a:pPr marL="285750" indent="-285750">
              <a:spcBef>
                <a:spcPts val="100"/>
              </a:spcBef>
              <a:buFont typeface="Arial"/>
              <a:buChar char="•"/>
            </a:pPr>
            <a:r>
              <a:rPr lang="nl-NL" dirty="0"/>
              <a:t>Bijna volledig functioneel: nauwelijks decoraties</a:t>
            </a:r>
          </a:p>
          <a:p>
            <a:pPr marL="285750" indent="-285750">
              <a:spcBef>
                <a:spcPts val="100"/>
              </a:spcBef>
              <a:buFont typeface="Arial"/>
              <a:buChar char="•"/>
            </a:pPr>
            <a:r>
              <a:rPr lang="nl-NL" dirty="0"/>
              <a:t>Aandacht voor omstandigheden arbeiders: buitengevel volledig van glas: licht en ruimte en een tearoom op het dak. De eerste daglichtfabriek van Europa</a:t>
            </a:r>
          </a:p>
          <a:p>
            <a:pPr eaLnBrk="1" hangingPunct="1">
              <a:buNone/>
            </a:pPr>
            <a:endParaRPr lang="en-US" sz="1600" dirty="0"/>
          </a:p>
          <a:p>
            <a:pPr eaLnBrk="1" hangingPunct="1">
              <a:buNone/>
            </a:pPr>
            <a:endParaRPr lang="en-US" sz="1600" i="1" dirty="0"/>
          </a:p>
        </p:txBody>
      </p:sp>
      <p:pic>
        <p:nvPicPr>
          <p:cNvPr id="72708" name="Picture 4" descr="vannelle1-7137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1615" y="1128946"/>
            <a:ext cx="3262745" cy="260390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2709" name="Picture 6" descr="Marco%20Adam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2135" y="3899647"/>
            <a:ext cx="1292225" cy="17240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nelle_01_proj_g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11615" y="3899647"/>
            <a:ext cx="1842621" cy="276393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el 1">
            <a:extLst>
              <a:ext uri="{FF2B5EF4-FFF2-40B4-BE49-F238E27FC236}">
                <a16:creationId xmlns:a16="http://schemas.microsoft.com/office/drawing/2014/main" id="{EFB0D550-89B2-ED4F-BFBB-9447295BDEA5}"/>
              </a:ext>
            </a:extLst>
          </p:cNvPr>
          <p:cNvSpPr>
            <a:spLocks noGrp="1"/>
          </p:cNvSpPr>
          <p:nvPr>
            <p:ph type="title"/>
          </p:nvPr>
        </p:nvSpPr>
        <p:spPr>
          <a:xfrm>
            <a:off x="698792" y="240875"/>
            <a:ext cx="10058400" cy="1609344"/>
          </a:xfrm>
        </p:spPr>
        <p:txBody>
          <a:bodyPr/>
          <a:lstStyle/>
          <a:p>
            <a:r>
              <a:rPr lang="nl-NL" altLang="nl-NL" b="1" dirty="0">
                <a:ea typeface="ＭＳ Ｐゴシック" panose="020B0600070205080204" pitchFamily="34" charset="-128"/>
              </a:rPr>
              <a:t>Van </a:t>
            </a:r>
            <a:r>
              <a:rPr lang="nl-NL" altLang="nl-NL" b="1" dirty="0" err="1">
                <a:ea typeface="ＭＳ Ｐゴシック" panose="020B0600070205080204" pitchFamily="34" charset="-128"/>
              </a:rPr>
              <a:t>nellefabriek</a:t>
            </a:r>
            <a:endParaRPr lang="nl-NL" dirty="0"/>
          </a:p>
        </p:txBody>
      </p:sp>
      <p:sp>
        <p:nvSpPr>
          <p:cNvPr id="4" name="Rechthoek 3">
            <a:extLst>
              <a:ext uri="{FF2B5EF4-FFF2-40B4-BE49-F238E27FC236}">
                <a16:creationId xmlns:a16="http://schemas.microsoft.com/office/drawing/2014/main" id="{10BF84D4-C86A-B348-A0A6-CE5E137F67B8}"/>
              </a:ext>
            </a:extLst>
          </p:cNvPr>
          <p:cNvSpPr/>
          <p:nvPr/>
        </p:nvSpPr>
        <p:spPr>
          <a:xfrm>
            <a:off x="8013376" y="592815"/>
            <a:ext cx="3760984" cy="369332"/>
          </a:xfrm>
          <a:prstGeom prst="rect">
            <a:avLst/>
          </a:prstGeom>
        </p:spPr>
        <p:txBody>
          <a:bodyPr wrap="square">
            <a:spAutoFit/>
          </a:bodyPr>
          <a:lstStyle/>
          <a:p>
            <a:pPr algn="ctr"/>
            <a:r>
              <a:rPr lang="nl-NL" b="0" i="0" dirty="0">
                <a:solidFill>
                  <a:srgbClr val="212529"/>
                </a:solidFill>
                <a:effectLst/>
              </a:rPr>
              <a:t>Boek pagina 196</a:t>
            </a:r>
            <a:endParaRPr lang="nl-NL" dirty="0"/>
          </a:p>
        </p:txBody>
      </p:sp>
      <p:pic>
        <p:nvPicPr>
          <p:cNvPr id="6" name="Afbeelding 5">
            <a:extLst>
              <a:ext uri="{FF2B5EF4-FFF2-40B4-BE49-F238E27FC236}">
                <a16:creationId xmlns:a16="http://schemas.microsoft.com/office/drawing/2014/main" id="{3A84D50F-409C-644F-9C64-2348D49A84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0026" y="5223989"/>
            <a:ext cx="4470482" cy="1439590"/>
          </a:xfrm>
          <a:prstGeom prst="rect">
            <a:avLst/>
          </a:prstGeom>
        </p:spPr>
      </p:pic>
      <p:pic>
        <p:nvPicPr>
          <p:cNvPr id="10" name="Afbeelding 9">
            <a:extLst>
              <a:ext uri="{FF2B5EF4-FFF2-40B4-BE49-F238E27FC236}">
                <a16:creationId xmlns:a16="http://schemas.microsoft.com/office/drawing/2014/main" id="{41B58C30-382D-524B-BD86-FABFABE986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32560" y="5244692"/>
            <a:ext cx="2289567" cy="1418887"/>
          </a:xfrm>
          <a:prstGeom prst="rect">
            <a:avLst/>
          </a:prstGeom>
        </p:spPr>
      </p:pic>
    </p:spTree>
    <p:extLst>
      <p:ext uri="{BB962C8B-B14F-4D97-AF65-F5344CB8AC3E}">
        <p14:creationId xmlns:p14="http://schemas.microsoft.com/office/powerpoint/2010/main" val="345722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796348" y="1623100"/>
            <a:ext cx="5360502" cy="4794624"/>
          </a:xfrm>
          <a:noFill/>
        </p:spPr>
        <p:txBody>
          <a:bodyPr>
            <a:normAutofit fontScale="92500"/>
          </a:bodyPr>
          <a:lstStyle/>
          <a:p>
            <a:pPr>
              <a:buNone/>
            </a:pPr>
            <a:r>
              <a:rPr lang="nl-NL" sz="2400" b="1" u="sng" dirty="0">
                <a:solidFill>
                  <a:srgbClr val="C00000"/>
                </a:solidFill>
              </a:rPr>
              <a:t>Woonwijk de Kiefhoek Rotterdam (1925) </a:t>
            </a:r>
          </a:p>
          <a:p>
            <a:pPr>
              <a:buNone/>
            </a:pPr>
            <a:r>
              <a:rPr lang="nl-NL" sz="2400" dirty="0"/>
              <a:t>J.J.P. Oud (architect): “De Stijl”</a:t>
            </a:r>
          </a:p>
          <a:p>
            <a:pPr marL="0" indent="0">
              <a:buNone/>
            </a:pPr>
            <a:endParaRPr lang="nl-NL" sz="2400" dirty="0"/>
          </a:p>
          <a:p>
            <a:pPr marL="0" indent="0">
              <a:buNone/>
            </a:pPr>
            <a:r>
              <a:rPr lang="nl-NL" sz="2400" b="1" dirty="0"/>
              <a:t>Kenmerken nieuwe bouwen:</a:t>
            </a:r>
          </a:p>
          <a:p>
            <a:r>
              <a:rPr lang="nl-NL" sz="2400" dirty="0"/>
              <a:t>Sociale woningen, arbeiderswoningen</a:t>
            </a:r>
          </a:p>
          <a:p>
            <a:r>
              <a:rPr lang="nl-NL" sz="2400" dirty="0"/>
              <a:t>Minimale middelen</a:t>
            </a:r>
          </a:p>
          <a:p>
            <a:r>
              <a:rPr lang="nl-NL" sz="2400" dirty="0"/>
              <a:t>Maximale woonruimte</a:t>
            </a:r>
          </a:p>
          <a:p>
            <a:r>
              <a:rPr lang="nl-NL" sz="2400" dirty="0"/>
              <a:t>Alle woningen zijn gelijk, kostenbesparend</a:t>
            </a:r>
          </a:p>
          <a:p>
            <a:r>
              <a:rPr lang="nl-NL" sz="2400" dirty="0"/>
              <a:t>Laagbouw</a:t>
            </a:r>
          </a:p>
          <a:p>
            <a:pPr eaLnBrk="1" hangingPunct="1">
              <a:buNone/>
            </a:pPr>
            <a:endParaRPr lang="en-US" sz="1600" dirty="0"/>
          </a:p>
          <a:p>
            <a:pPr eaLnBrk="1" hangingPunct="1">
              <a:buNone/>
            </a:pPr>
            <a:endParaRPr lang="en-US" sz="1600" i="1" dirty="0"/>
          </a:p>
        </p:txBody>
      </p:sp>
      <p:sp>
        <p:nvSpPr>
          <p:cNvPr id="9" name="Titel 1">
            <a:extLst>
              <a:ext uri="{FF2B5EF4-FFF2-40B4-BE49-F238E27FC236}">
                <a16:creationId xmlns:a16="http://schemas.microsoft.com/office/drawing/2014/main" id="{EFB0D550-89B2-ED4F-BFBB-9447295BDEA5}"/>
              </a:ext>
            </a:extLst>
          </p:cNvPr>
          <p:cNvSpPr>
            <a:spLocks noGrp="1"/>
          </p:cNvSpPr>
          <p:nvPr>
            <p:ph type="title"/>
          </p:nvPr>
        </p:nvSpPr>
        <p:spPr>
          <a:xfrm>
            <a:off x="507684" y="81064"/>
            <a:ext cx="10058400" cy="1609344"/>
          </a:xfrm>
        </p:spPr>
        <p:txBody>
          <a:bodyPr/>
          <a:lstStyle/>
          <a:p>
            <a:r>
              <a:rPr lang="nl-NL" altLang="nl-NL" b="1" dirty="0">
                <a:ea typeface="ＭＳ Ｐゴシック" panose="020B0600070205080204" pitchFamily="34" charset="-128"/>
              </a:rPr>
              <a:t>De kiefhoek</a:t>
            </a:r>
            <a:endParaRPr lang="nl-NL" dirty="0"/>
          </a:p>
        </p:txBody>
      </p:sp>
      <p:pic>
        <p:nvPicPr>
          <p:cNvPr id="8" name="Picture 7" descr="Kiefhoek1_site">
            <a:extLst>
              <a:ext uri="{FF2B5EF4-FFF2-40B4-BE49-F238E27FC236}">
                <a16:creationId xmlns:a16="http://schemas.microsoft.com/office/drawing/2014/main" id="{ACD0C4D3-DD30-FB4A-89A3-439CA505AA8D}"/>
              </a:ext>
            </a:extLst>
          </p:cNvPr>
          <p:cNvPicPr>
            <a:picLocks noChangeAspect="1" noChangeArrowheads="1"/>
          </p:cNvPicPr>
          <p:nvPr/>
        </p:nvPicPr>
        <p:blipFill>
          <a:blip r:embed="rId3"/>
          <a:srcRect/>
          <a:stretch>
            <a:fillRect/>
          </a:stretch>
        </p:blipFill>
        <p:spPr bwMode="auto">
          <a:xfrm>
            <a:off x="507684" y="4266267"/>
            <a:ext cx="2968625" cy="221876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descr="fid890383-1265_WBR-Rotterdam-De-Kiefhoek-Inventarisatie-calculatie-advies-STABU-bestek-begeleiding-en-ondersteuning">
            <a:extLst>
              <a:ext uri="{FF2B5EF4-FFF2-40B4-BE49-F238E27FC236}">
                <a16:creationId xmlns:a16="http://schemas.microsoft.com/office/drawing/2014/main" id="{B4BC4995-16D9-9E48-9347-3EF4D09D90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84" y="1868955"/>
            <a:ext cx="2968625" cy="22226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8" descr="kiefhoek">
            <a:extLst>
              <a:ext uri="{FF2B5EF4-FFF2-40B4-BE49-F238E27FC236}">
                <a16:creationId xmlns:a16="http://schemas.microsoft.com/office/drawing/2014/main" id="{1481D2CA-2ED9-CE4C-AD22-AB61095CA7AE}"/>
              </a:ext>
            </a:extLst>
          </p:cNvPr>
          <p:cNvPicPr>
            <a:picLocks noChangeAspect="1" noChangeArrowheads="1"/>
          </p:cNvPicPr>
          <p:nvPr/>
        </p:nvPicPr>
        <p:blipFill>
          <a:blip r:embed="rId5"/>
          <a:srcRect/>
          <a:stretch>
            <a:fillRect/>
          </a:stretch>
        </p:blipFill>
        <p:spPr bwMode="auto">
          <a:xfrm>
            <a:off x="8013384" y="5375649"/>
            <a:ext cx="2552700" cy="1314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fbeelding 1">
            <a:extLst>
              <a:ext uri="{FF2B5EF4-FFF2-40B4-BE49-F238E27FC236}">
                <a16:creationId xmlns:a16="http://schemas.microsoft.com/office/drawing/2014/main" id="{F191F2E1-2218-A24D-ADFC-4B81F3BF8D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34635" y="2575560"/>
            <a:ext cx="2576559" cy="2527714"/>
          </a:xfrm>
          <a:prstGeom prst="rect">
            <a:avLst/>
          </a:prstGeom>
        </p:spPr>
      </p:pic>
      <p:pic>
        <p:nvPicPr>
          <p:cNvPr id="3" name="Afbeelding 2">
            <a:extLst>
              <a:ext uri="{FF2B5EF4-FFF2-40B4-BE49-F238E27FC236}">
                <a16:creationId xmlns:a16="http://schemas.microsoft.com/office/drawing/2014/main" id="{52E4FBCF-AC25-9D48-8DF7-F95A4C6BD8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69878" y="658691"/>
            <a:ext cx="2541315" cy="1719125"/>
          </a:xfrm>
          <a:prstGeom prst="rect">
            <a:avLst/>
          </a:prstGeom>
        </p:spPr>
      </p:pic>
    </p:spTree>
    <p:extLst>
      <p:ext uri="{BB962C8B-B14F-4D97-AF65-F5344CB8AC3E}">
        <p14:creationId xmlns:p14="http://schemas.microsoft.com/office/powerpoint/2010/main" val="4191775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{319023FB-19E0-A24C-9762-0817DE1BC025}tf10001070</Template>
  <TotalTime>4353</TotalTime>
  <Words>1267</Words>
  <Application>Microsoft Macintosh PowerPoint</Application>
  <PresentationFormat>Breedbeeld</PresentationFormat>
  <Paragraphs>202</Paragraphs>
  <Slides>26</Slides>
  <Notes>14</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26</vt:i4>
      </vt:variant>
    </vt:vector>
  </HeadingPairs>
  <TitlesOfParts>
    <vt:vector size="36" baseType="lpstr">
      <vt:lpstr>ＭＳ Ｐゴシック</vt:lpstr>
      <vt:lpstr>Arial</vt:lpstr>
      <vt:lpstr>Calibri</vt:lpstr>
      <vt:lpstr>HG明朝B</vt:lpstr>
      <vt:lpstr>Rockwell</vt:lpstr>
      <vt:lpstr>Rockwell Condensed</vt:lpstr>
      <vt:lpstr>Rockwell Extra Bold</vt:lpstr>
      <vt:lpstr>Source Sans Pro</vt:lpstr>
      <vt:lpstr>Wingdings</vt:lpstr>
      <vt:lpstr>Houttype</vt:lpstr>
      <vt:lpstr>BOUWkunst en vormgeving</vt:lpstr>
      <vt:lpstr>1.Modern</vt:lpstr>
      <vt:lpstr>amsterdamse school</vt:lpstr>
      <vt:lpstr>FUNCTIONALISME (1900-1945)</vt:lpstr>
      <vt:lpstr>PowerPoint-presentatie</vt:lpstr>
      <vt:lpstr>Le corbusier</vt:lpstr>
      <vt:lpstr>kenmerken</vt:lpstr>
      <vt:lpstr>Van nellefabriek</vt:lpstr>
      <vt:lpstr>De kiefhoek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Andere voorbeelden nederland</vt:lpstr>
      <vt:lpstr>2.postModern</vt:lpstr>
      <vt:lpstr>POSTMODERNISME</vt:lpstr>
      <vt:lpstr>PowerPoint-presentatie</vt:lpstr>
      <vt:lpstr>PowerPoint-presentatie</vt:lpstr>
      <vt:lpstr>Vormgeving</vt:lpstr>
      <vt:lpstr>Nederland</vt:lpstr>
      <vt:lpstr>Groninger museum </vt:lpstr>
      <vt:lpstr>Andere voorbeelden nederland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BOUWKUNST</dc:title>
  <dc:creator>Microsoft Office User</dc:creator>
  <cp:lastModifiedBy>Microsoft Office User</cp:lastModifiedBy>
  <cp:revision>38</cp:revision>
  <dcterms:created xsi:type="dcterms:W3CDTF">2019-03-31T11:58:43Z</dcterms:created>
  <dcterms:modified xsi:type="dcterms:W3CDTF">2019-04-03T12:37:01Z</dcterms:modified>
</cp:coreProperties>
</file>